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11" r:id="rId1"/>
  </p:sldMasterIdLst>
  <p:notesMasterIdLst>
    <p:notesMasterId r:id="rId36"/>
  </p:notesMasterIdLst>
  <p:sldIdLst>
    <p:sldId id="256" r:id="rId2"/>
    <p:sldId id="264" r:id="rId3"/>
    <p:sldId id="267" r:id="rId4"/>
    <p:sldId id="271" r:id="rId5"/>
    <p:sldId id="270" r:id="rId6"/>
    <p:sldId id="268" r:id="rId7"/>
    <p:sldId id="269" r:id="rId8"/>
    <p:sldId id="272" r:id="rId9"/>
    <p:sldId id="257" r:id="rId10"/>
    <p:sldId id="260" r:id="rId11"/>
    <p:sldId id="274" r:id="rId12"/>
    <p:sldId id="285" r:id="rId13"/>
    <p:sldId id="279" r:id="rId14"/>
    <p:sldId id="280" r:id="rId15"/>
    <p:sldId id="286" r:id="rId16"/>
    <p:sldId id="275" r:id="rId17"/>
    <p:sldId id="276" r:id="rId18"/>
    <p:sldId id="277" r:id="rId19"/>
    <p:sldId id="287" r:id="rId20"/>
    <p:sldId id="278" r:id="rId21"/>
    <p:sldId id="281" r:id="rId22"/>
    <p:sldId id="283" r:id="rId23"/>
    <p:sldId id="288" r:id="rId24"/>
    <p:sldId id="284" r:id="rId25"/>
    <p:sldId id="289" r:id="rId26"/>
    <p:sldId id="273" r:id="rId27"/>
    <p:sldId id="265" r:id="rId28"/>
    <p:sldId id="261" r:id="rId29"/>
    <p:sldId id="290" r:id="rId30"/>
    <p:sldId id="291" r:id="rId31"/>
    <p:sldId id="292" r:id="rId32"/>
    <p:sldId id="293" r:id="rId33"/>
    <p:sldId id="266" r:id="rId34"/>
    <p:sldId id="262"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558"/>
  </p:normalViewPr>
  <p:slideViewPr>
    <p:cSldViewPr snapToGrid="0" snapToObjects="1">
      <p:cViewPr varScale="1">
        <p:scale>
          <a:sx n="103" d="100"/>
          <a:sy n="103" d="100"/>
        </p:scale>
        <p:origin x="144" y="1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E27765-ADD8-4F71-AD67-68580D9316DD}" type="doc">
      <dgm:prSet loTypeId="urn:microsoft.com/office/officeart/2016/7/layout/LinearArrowProcessNumbered" loCatId="process" qsTypeId="urn:microsoft.com/office/officeart/2005/8/quickstyle/simple1" qsCatId="simple" csTypeId="urn:microsoft.com/office/officeart/2005/8/colors/accent1_2" csCatId="accent1"/>
      <dgm:spPr/>
      <dgm:t>
        <a:bodyPr/>
        <a:lstStyle/>
        <a:p>
          <a:endParaRPr lang="en-US"/>
        </a:p>
      </dgm:t>
    </dgm:pt>
    <dgm:pt modelId="{A19A83AD-A528-40EC-8FDA-81EE2AEA05CC}">
      <dgm:prSet/>
      <dgm:spPr/>
      <dgm:t>
        <a:bodyPr/>
        <a:lstStyle/>
        <a:p>
          <a:r>
            <a:rPr lang="en-US"/>
            <a:t>Produce a Model to train it for Sentiment Analysis</a:t>
          </a:r>
        </a:p>
      </dgm:t>
    </dgm:pt>
    <dgm:pt modelId="{764EA869-FF40-4603-8D6E-D3BD0AC7E1EC}" type="parTrans" cxnId="{68DDC5D2-4690-4F91-B200-36DDA4BC67BE}">
      <dgm:prSet/>
      <dgm:spPr/>
      <dgm:t>
        <a:bodyPr/>
        <a:lstStyle/>
        <a:p>
          <a:endParaRPr lang="en-US"/>
        </a:p>
      </dgm:t>
    </dgm:pt>
    <dgm:pt modelId="{5086C0A6-F525-46E1-95E1-8B0E2AC8CC48}" type="sibTrans" cxnId="{68DDC5D2-4690-4F91-B200-36DDA4BC67BE}">
      <dgm:prSet phldrT="1" phldr="0"/>
      <dgm:spPr/>
      <dgm:t>
        <a:bodyPr/>
        <a:lstStyle/>
        <a:p>
          <a:r>
            <a:rPr lang="en-US"/>
            <a:t>1</a:t>
          </a:r>
        </a:p>
      </dgm:t>
    </dgm:pt>
    <dgm:pt modelId="{EF8354BB-2417-46A3-B217-39A659B3A7F3}">
      <dgm:prSet/>
      <dgm:spPr/>
      <dgm:t>
        <a:bodyPr/>
        <a:lstStyle/>
        <a:p>
          <a:r>
            <a:rPr lang="en-US"/>
            <a:t>Web Application that scrapes Reddit and Twitter for data</a:t>
          </a:r>
        </a:p>
      </dgm:t>
    </dgm:pt>
    <dgm:pt modelId="{9313D12C-F753-44A5-BA05-905F14D7533B}" type="parTrans" cxnId="{F32D9B78-DCE9-4A42-BE00-58E649707CE9}">
      <dgm:prSet/>
      <dgm:spPr/>
      <dgm:t>
        <a:bodyPr/>
        <a:lstStyle/>
        <a:p>
          <a:endParaRPr lang="en-US"/>
        </a:p>
      </dgm:t>
    </dgm:pt>
    <dgm:pt modelId="{B1C60520-41A1-4E2F-A2FA-910040AE0F56}" type="sibTrans" cxnId="{F32D9B78-DCE9-4A42-BE00-58E649707CE9}">
      <dgm:prSet phldrT="2" phldr="0"/>
      <dgm:spPr/>
      <dgm:t>
        <a:bodyPr/>
        <a:lstStyle/>
        <a:p>
          <a:r>
            <a:rPr lang="en-US"/>
            <a:t>2</a:t>
          </a:r>
        </a:p>
      </dgm:t>
    </dgm:pt>
    <dgm:pt modelId="{92A11C40-7248-4236-B707-782C86B24F30}">
      <dgm:prSet/>
      <dgm:spPr/>
      <dgm:t>
        <a:bodyPr/>
        <a:lstStyle/>
        <a:p>
          <a:r>
            <a:rPr lang="en-US"/>
            <a:t>Web Application will give a sentiment score, assigning the data into Bullish, Neutral or Bearish.  Effectively, predicting what the price movement will be.</a:t>
          </a:r>
        </a:p>
      </dgm:t>
    </dgm:pt>
    <dgm:pt modelId="{7760D13E-1701-4D2E-A7E6-32759C763BD2}" type="parTrans" cxnId="{B5678A7A-F650-4F74-86D3-CB15123EBE2E}">
      <dgm:prSet/>
      <dgm:spPr/>
      <dgm:t>
        <a:bodyPr/>
        <a:lstStyle/>
        <a:p>
          <a:endParaRPr lang="en-US"/>
        </a:p>
      </dgm:t>
    </dgm:pt>
    <dgm:pt modelId="{1EF0CA26-661C-4174-9F44-120257346FC9}" type="sibTrans" cxnId="{B5678A7A-F650-4F74-86D3-CB15123EBE2E}">
      <dgm:prSet phldrT="3" phldr="0"/>
      <dgm:spPr/>
      <dgm:t>
        <a:bodyPr/>
        <a:lstStyle/>
        <a:p>
          <a:r>
            <a:rPr lang="en-US"/>
            <a:t>3</a:t>
          </a:r>
        </a:p>
      </dgm:t>
    </dgm:pt>
    <dgm:pt modelId="{06A570EF-4FCF-4441-83C4-383CCBF2B37A}" type="pres">
      <dgm:prSet presAssocID="{B1E27765-ADD8-4F71-AD67-68580D9316DD}" presName="linearFlow" presStyleCnt="0">
        <dgm:presLayoutVars>
          <dgm:dir/>
          <dgm:animLvl val="lvl"/>
          <dgm:resizeHandles val="exact"/>
        </dgm:presLayoutVars>
      </dgm:prSet>
      <dgm:spPr/>
    </dgm:pt>
    <dgm:pt modelId="{56172079-E92F-420B-9AC0-0EDDB23499C1}" type="pres">
      <dgm:prSet presAssocID="{A19A83AD-A528-40EC-8FDA-81EE2AEA05CC}" presName="compositeNode" presStyleCnt="0"/>
      <dgm:spPr/>
    </dgm:pt>
    <dgm:pt modelId="{481BCCD9-0435-4DC3-876E-BB7914BBF2BF}" type="pres">
      <dgm:prSet presAssocID="{A19A83AD-A528-40EC-8FDA-81EE2AEA05CC}" presName="parTx" presStyleLbl="node1" presStyleIdx="0" presStyleCnt="0">
        <dgm:presLayoutVars>
          <dgm:chMax val="0"/>
          <dgm:chPref val="0"/>
          <dgm:bulletEnabled val="1"/>
        </dgm:presLayoutVars>
      </dgm:prSet>
      <dgm:spPr/>
    </dgm:pt>
    <dgm:pt modelId="{3A8014A3-7FCA-4610-A01A-DBBBC8E8DEB0}" type="pres">
      <dgm:prSet presAssocID="{A19A83AD-A528-40EC-8FDA-81EE2AEA05CC}" presName="parSh" presStyleCnt="0"/>
      <dgm:spPr/>
    </dgm:pt>
    <dgm:pt modelId="{62C268CD-01E1-4946-9149-D82ECA18848D}" type="pres">
      <dgm:prSet presAssocID="{A19A83AD-A528-40EC-8FDA-81EE2AEA05CC}" presName="lineNode" presStyleLbl="alignAccFollowNode1" presStyleIdx="0" presStyleCnt="9"/>
      <dgm:spPr/>
    </dgm:pt>
    <dgm:pt modelId="{779E3BEF-3BDE-40AE-BFD6-802EE4CFD43F}" type="pres">
      <dgm:prSet presAssocID="{A19A83AD-A528-40EC-8FDA-81EE2AEA05CC}" presName="lineArrowNode" presStyleLbl="alignAccFollowNode1" presStyleIdx="1" presStyleCnt="9"/>
      <dgm:spPr/>
    </dgm:pt>
    <dgm:pt modelId="{19BE5761-A6C2-4A18-9322-6F7FEBE77A0A}" type="pres">
      <dgm:prSet presAssocID="{5086C0A6-F525-46E1-95E1-8B0E2AC8CC48}" presName="sibTransNodeCircle" presStyleLbl="alignNode1" presStyleIdx="0" presStyleCnt="3">
        <dgm:presLayoutVars>
          <dgm:chMax val="0"/>
          <dgm:bulletEnabled/>
        </dgm:presLayoutVars>
      </dgm:prSet>
      <dgm:spPr/>
    </dgm:pt>
    <dgm:pt modelId="{B30157AC-DB48-4888-A2B0-0DD8E30D447E}" type="pres">
      <dgm:prSet presAssocID="{5086C0A6-F525-46E1-95E1-8B0E2AC8CC48}" presName="spacerBetweenCircleAndCallout" presStyleCnt="0">
        <dgm:presLayoutVars/>
      </dgm:prSet>
      <dgm:spPr/>
    </dgm:pt>
    <dgm:pt modelId="{D393321E-69C6-4269-8293-4841B9E99ECF}" type="pres">
      <dgm:prSet presAssocID="{A19A83AD-A528-40EC-8FDA-81EE2AEA05CC}" presName="nodeText" presStyleLbl="alignAccFollowNode1" presStyleIdx="2" presStyleCnt="9">
        <dgm:presLayoutVars>
          <dgm:bulletEnabled val="1"/>
        </dgm:presLayoutVars>
      </dgm:prSet>
      <dgm:spPr/>
    </dgm:pt>
    <dgm:pt modelId="{85976A89-3427-4E9B-9676-B9DD4A92F67C}" type="pres">
      <dgm:prSet presAssocID="{5086C0A6-F525-46E1-95E1-8B0E2AC8CC48}" presName="sibTransComposite" presStyleCnt="0"/>
      <dgm:spPr/>
    </dgm:pt>
    <dgm:pt modelId="{43E9C83A-C0BD-4026-AAC0-F1807BC6B18E}" type="pres">
      <dgm:prSet presAssocID="{EF8354BB-2417-46A3-B217-39A659B3A7F3}" presName="compositeNode" presStyleCnt="0"/>
      <dgm:spPr/>
    </dgm:pt>
    <dgm:pt modelId="{DC79857F-9B7D-4F93-8A2E-1EB14C0746AB}" type="pres">
      <dgm:prSet presAssocID="{EF8354BB-2417-46A3-B217-39A659B3A7F3}" presName="parTx" presStyleLbl="node1" presStyleIdx="0" presStyleCnt="0">
        <dgm:presLayoutVars>
          <dgm:chMax val="0"/>
          <dgm:chPref val="0"/>
          <dgm:bulletEnabled val="1"/>
        </dgm:presLayoutVars>
      </dgm:prSet>
      <dgm:spPr/>
    </dgm:pt>
    <dgm:pt modelId="{C8C9AFE2-AEB4-4A43-88B8-7B6369B79759}" type="pres">
      <dgm:prSet presAssocID="{EF8354BB-2417-46A3-B217-39A659B3A7F3}" presName="parSh" presStyleCnt="0"/>
      <dgm:spPr/>
    </dgm:pt>
    <dgm:pt modelId="{A7395DF6-D94D-44E7-8053-6A8EA54D468B}" type="pres">
      <dgm:prSet presAssocID="{EF8354BB-2417-46A3-B217-39A659B3A7F3}" presName="lineNode" presStyleLbl="alignAccFollowNode1" presStyleIdx="3" presStyleCnt="9"/>
      <dgm:spPr/>
    </dgm:pt>
    <dgm:pt modelId="{AE078B1E-544C-4C38-90CE-68C64526A9EC}" type="pres">
      <dgm:prSet presAssocID="{EF8354BB-2417-46A3-B217-39A659B3A7F3}" presName="lineArrowNode" presStyleLbl="alignAccFollowNode1" presStyleIdx="4" presStyleCnt="9"/>
      <dgm:spPr/>
    </dgm:pt>
    <dgm:pt modelId="{CDA282A4-05FB-4418-843C-032A966A4882}" type="pres">
      <dgm:prSet presAssocID="{B1C60520-41A1-4E2F-A2FA-910040AE0F56}" presName="sibTransNodeCircle" presStyleLbl="alignNode1" presStyleIdx="1" presStyleCnt="3">
        <dgm:presLayoutVars>
          <dgm:chMax val="0"/>
          <dgm:bulletEnabled/>
        </dgm:presLayoutVars>
      </dgm:prSet>
      <dgm:spPr/>
    </dgm:pt>
    <dgm:pt modelId="{A7CAE563-7861-4A7B-AB9A-A46507104AB7}" type="pres">
      <dgm:prSet presAssocID="{B1C60520-41A1-4E2F-A2FA-910040AE0F56}" presName="spacerBetweenCircleAndCallout" presStyleCnt="0">
        <dgm:presLayoutVars/>
      </dgm:prSet>
      <dgm:spPr/>
    </dgm:pt>
    <dgm:pt modelId="{7FF71623-5AF0-4CEB-A8D5-F6FB01678A2C}" type="pres">
      <dgm:prSet presAssocID="{EF8354BB-2417-46A3-B217-39A659B3A7F3}" presName="nodeText" presStyleLbl="alignAccFollowNode1" presStyleIdx="5" presStyleCnt="9">
        <dgm:presLayoutVars>
          <dgm:bulletEnabled val="1"/>
        </dgm:presLayoutVars>
      </dgm:prSet>
      <dgm:spPr/>
    </dgm:pt>
    <dgm:pt modelId="{EAF1CA7A-A14E-470F-B19E-77AB1E6D6CE5}" type="pres">
      <dgm:prSet presAssocID="{B1C60520-41A1-4E2F-A2FA-910040AE0F56}" presName="sibTransComposite" presStyleCnt="0"/>
      <dgm:spPr/>
    </dgm:pt>
    <dgm:pt modelId="{3389753A-47C2-49F1-81F7-C3D5F7936AF4}" type="pres">
      <dgm:prSet presAssocID="{92A11C40-7248-4236-B707-782C86B24F30}" presName="compositeNode" presStyleCnt="0"/>
      <dgm:spPr/>
    </dgm:pt>
    <dgm:pt modelId="{059EC10F-6F2F-4D77-85F0-DEA538A550E4}" type="pres">
      <dgm:prSet presAssocID="{92A11C40-7248-4236-B707-782C86B24F30}" presName="parTx" presStyleLbl="node1" presStyleIdx="0" presStyleCnt="0">
        <dgm:presLayoutVars>
          <dgm:chMax val="0"/>
          <dgm:chPref val="0"/>
          <dgm:bulletEnabled val="1"/>
        </dgm:presLayoutVars>
      </dgm:prSet>
      <dgm:spPr/>
    </dgm:pt>
    <dgm:pt modelId="{0B9DE5EB-EF27-4F19-A225-EDE572E6EE9D}" type="pres">
      <dgm:prSet presAssocID="{92A11C40-7248-4236-B707-782C86B24F30}" presName="parSh" presStyleCnt="0"/>
      <dgm:spPr/>
    </dgm:pt>
    <dgm:pt modelId="{755834C4-711D-410F-9492-29F6F48D11DF}" type="pres">
      <dgm:prSet presAssocID="{92A11C40-7248-4236-B707-782C86B24F30}" presName="lineNode" presStyleLbl="alignAccFollowNode1" presStyleIdx="6" presStyleCnt="9"/>
      <dgm:spPr/>
    </dgm:pt>
    <dgm:pt modelId="{72FD8C4E-C4CA-4D1D-885C-A43A10B8C019}" type="pres">
      <dgm:prSet presAssocID="{92A11C40-7248-4236-B707-782C86B24F30}" presName="lineArrowNode" presStyleLbl="alignAccFollowNode1" presStyleIdx="7" presStyleCnt="9"/>
      <dgm:spPr/>
    </dgm:pt>
    <dgm:pt modelId="{44393D2A-D5DB-4E0D-89D5-32A809ECF63E}" type="pres">
      <dgm:prSet presAssocID="{1EF0CA26-661C-4174-9F44-120257346FC9}" presName="sibTransNodeCircle" presStyleLbl="alignNode1" presStyleIdx="2" presStyleCnt="3">
        <dgm:presLayoutVars>
          <dgm:chMax val="0"/>
          <dgm:bulletEnabled/>
        </dgm:presLayoutVars>
      </dgm:prSet>
      <dgm:spPr/>
    </dgm:pt>
    <dgm:pt modelId="{4C9312C6-CCAE-420C-9A41-70A761CA77DF}" type="pres">
      <dgm:prSet presAssocID="{1EF0CA26-661C-4174-9F44-120257346FC9}" presName="spacerBetweenCircleAndCallout" presStyleCnt="0">
        <dgm:presLayoutVars/>
      </dgm:prSet>
      <dgm:spPr/>
    </dgm:pt>
    <dgm:pt modelId="{45B943E6-CF44-453C-96BD-D492D341FFDA}" type="pres">
      <dgm:prSet presAssocID="{92A11C40-7248-4236-B707-782C86B24F30}" presName="nodeText" presStyleLbl="alignAccFollowNode1" presStyleIdx="8" presStyleCnt="9">
        <dgm:presLayoutVars>
          <dgm:bulletEnabled val="1"/>
        </dgm:presLayoutVars>
      </dgm:prSet>
      <dgm:spPr/>
    </dgm:pt>
  </dgm:ptLst>
  <dgm:cxnLst>
    <dgm:cxn modelId="{08A8EF2D-AD59-47ED-9C4C-762FB1E6B57A}" type="presOf" srcId="{B1C60520-41A1-4E2F-A2FA-910040AE0F56}" destId="{CDA282A4-05FB-4418-843C-032A966A4882}" srcOrd="0" destOrd="0" presId="urn:microsoft.com/office/officeart/2016/7/layout/LinearArrowProcessNumbered"/>
    <dgm:cxn modelId="{5BD6B040-9689-44B7-BEC6-E6C560C37C08}" type="presOf" srcId="{5086C0A6-F525-46E1-95E1-8B0E2AC8CC48}" destId="{19BE5761-A6C2-4A18-9322-6F7FEBE77A0A}" srcOrd="0" destOrd="0" presId="urn:microsoft.com/office/officeart/2016/7/layout/LinearArrowProcessNumbered"/>
    <dgm:cxn modelId="{F32D9B78-DCE9-4A42-BE00-58E649707CE9}" srcId="{B1E27765-ADD8-4F71-AD67-68580D9316DD}" destId="{EF8354BB-2417-46A3-B217-39A659B3A7F3}" srcOrd="1" destOrd="0" parTransId="{9313D12C-F753-44A5-BA05-905F14D7533B}" sibTransId="{B1C60520-41A1-4E2F-A2FA-910040AE0F56}"/>
    <dgm:cxn modelId="{B5678A7A-F650-4F74-86D3-CB15123EBE2E}" srcId="{B1E27765-ADD8-4F71-AD67-68580D9316DD}" destId="{92A11C40-7248-4236-B707-782C86B24F30}" srcOrd="2" destOrd="0" parTransId="{7760D13E-1701-4D2E-A7E6-32759C763BD2}" sibTransId="{1EF0CA26-661C-4174-9F44-120257346FC9}"/>
    <dgm:cxn modelId="{93B50D93-BA13-41C2-B8B7-8B028EBACF60}" type="presOf" srcId="{B1E27765-ADD8-4F71-AD67-68580D9316DD}" destId="{06A570EF-4FCF-4441-83C4-383CCBF2B37A}" srcOrd="0" destOrd="0" presId="urn:microsoft.com/office/officeart/2016/7/layout/LinearArrowProcessNumbered"/>
    <dgm:cxn modelId="{9F75CAB9-FF64-41C4-A064-CF708701D860}" type="presOf" srcId="{1EF0CA26-661C-4174-9F44-120257346FC9}" destId="{44393D2A-D5DB-4E0D-89D5-32A809ECF63E}" srcOrd="0" destOrd="0" presId="urn:microsoft.com/office/officeart/2016/7/layout/LinearArrowProcessNumbered"/>
    <dgm:cxn modelId="{491FA2BE-FEE8-4FBA-9AB1-9C21AAA03DFF}" type="presOf" srcId="{A19A83AD-A528-40EC-8FDA-81EE2AEA05CC}" destId="{D393321E-69C6-4269-8293-4841B9E99ECF}" srcOrd="0" destOrd="0" presId="urn:microsoft.com/office/officeart/2016/7/layout/LinearArrowProcessNumbered"/>
    <dgm:cxn modelId="{68DDC5D2-4690-4F91-B200-36DDA4BC67BE}" srcId="{B1E27765-ADD8-4F71-AD67-68580D9316DD}" destId="{A19A83AD-A528-40EC-8FDA-81EE2AEA05CC}" srcOrd="0" destOrd="0" parTransId="{764EA869-FF40-4603-8D6E-D3BD0AC7E1EC}" sibTransId="{5086C0A6-F525-46E1-95E1-8B0E2AC8CC48}"/>
    <dgm:cxn modelId="{CDCD08E3-4C53-4039-A4DE-C58F5EEDB0A7}" type="presOf" srcId="{92A11C40-7248-4236-B707-782C86B24F30}" destId="{45B943E6-CF44-453C-96BD-D492D341FFDA}" srcOrd="0" destOrd="0" presId="urn:microsoft.com/office/officeart/2016/7/layout/LinearArrowProcessNumbered"/>
    <dgm:cxn modelId="{2F59B3EF-41F9-4B51-9A7F-EFB7002C0223}" type="presOf" srcId="{EF8354BB-2417-46A3-B217-39A659B3A7F3}" destId="{7FF71623-5AF0-4CEB-A8D5-F6FB01678A2C}" srcOrd="0" destOrd="0" presId="urn:microsoft.com/office/officeart/2016/7/layout/LinearArrowProcessNumbered"/>
    <dgm:cxn modelId="{5136EB5B-FC6A-4B11-AC69-FFBAAFCE4E1B}" type="presParOf" srcId="{06A570EF-4FCF-4441-83C4-383CCBF2B37A}" destId="{56172079-E92F-420B-9AC0-0EDDB23499C1}" srcOrd="0" destOrd="0" presId="urn:microsoft.com/office/officeart/2016/7/layout/LinearArrowProcessNumbered"/>
    <dgm:cxn modelId="{909E6E8A-186E-4552-98A1-7DBCB7937BDE}" type="presParOf" srcId="{56172079-E92F-420B-9AC0-0EDDB23499C1}" destId="{481BCCD9-0435-4DC3-876E-BB7914BBF2BF}" srcOrd="0" destOrd="0" presId="urn:microsoft.com/office/officeart/2016/7/layout/LinearArrowProcessNumbered"/>
    <dgm:cxn modelId="{46852BA7-DDA3-4892-B5AB-935FBA4B607B}" type="presParOf" srcId="{56172079-E92F-420B-9AC0-0EDDB23499C1}" destId="{3A8014A3-7FCA-4610-A01A-DBBBC8E8DEB0}" srcOrd="1" destOrd="0" presId="urn:microsoft.com/office/officeart/2016/7/layout/LinearArrowProcessNumbered"/>
    <dgm:cxn modelId="{9B2D5823-B3C0-4CC3-94AE-DDADDF6B3E61}" type="presParOf" srcId="{3A8014A3-7FCA-4610-A01A-DBBBC8E8DEB0}" destId="{62C268CD-01E1-4946-9149-D82ECA18848D}" srcOrd="0" destOrd="0" presId="urn:microsoft.com/office/officeart/2016/7/layout/LinearArrowProcessNumbered"/>
    <dgm:cxn modelId="{0F0CA440-CE5B-4296-B729-85CC63B8BA9B}" type="presParOf" srcId="{3A8014A3-7FCA-4610-A01A-DBBBC8E8DEB0}" destId="{779E3BEF-3BDE-40AE-BFD6-802EE4CFD43F}" srcOrd="1" destOrd="0" presId="urn:microsoft.com/office/officeart/2016/7/layout/LinearArrowProcessNumbered"/>
    <dgm:cxn modelId="{8431BCB7-9FE5-40D1-8CE6-FCF007148E49}" type="presParOf" srcId="{3A8014A3-7FCA-4610-A01A-DBBBC8E8DEB0}" destId="{19BE5761-A6C2-4A18-9322-6F7FEBE77A0A}" srcOrd="2" destOrd="0" presId="urn:microsoft.com/office/officeart/2016/7/layout/LinearArrowProcessNumbered"/>
    <dgm:cxn modelId="{7A7CB92C-1CF4-482A-B065-CB3C0B8FD5EC}" type="presParOf" srcId="{3A8014A3-7FCA-4610-A01A-DBBBC8E8DEB0}" destId="{B30157AC-DB48-4888-A2B0-0DD8E30D447E}" srcOrd="3" destOrd="0" presId="urn:microsoft.com/office/officeart/2016/7/layout/LinearArrowProcessNumbered"/>
    <dgm:cxn modelId="{FEFA136B-2B32-44CA-AE5F-B62207BB4446}" type="presParOf" srcId="{56172079-E92F-420B-9AC0-0EDDB23499C1}" destId="{D393321E-69C6-4269-8293-4841B9E99ECF}" srcOrd="2" destOrd="0" presId="urn:microsoft.com/office/officeart/2016/7/layout/LinearArrowProcessNumbered"/>
    <dgm:cxn modelId="{D4AEE31F-75E0-45A8-8B66-C5406F48FE47}" type="presParOf" srcId="{06A570EF-4FCF-4441-83C4-383CCBF2B37A}" destId="{85976A89-3427-4E9B-9676-B9DD4A92F67C}" srcOrd="1" destOrd="0" presId="urn:microsoft.com/office/officeart/2016/7/layout/LinearArrowProcessNumbered"/>
    <dgm:cxn modelId="{B46A1AB8-B020-48EB-88EC-9B9210765208}" type="presParOf" srcId="{06A570EF-4FCF-4441-83C4-383CCBF2B37A}" destId="{43E9C83A-C0BD-4026-AAC0-F1807BC6B18E}" srcOrd="2" destOrd="0" presId="urn:microsoft.com/office/officeart/2016/7/layout/LinearArrowProcessNumbered"/>
    <dgm:cxn modelId="{83206D0B-91F1-404A-8781-06AE990D1B4A}" type="presParOf" srcId="{43E9C83A-C0BD-4026-AAC0-F1807BC6B18E}" destId="{DC79857F-9B7D-4F93-8A2E-1EB14C0746AB}" srcOrd="0" destOrd="0" presId="urn:microsoft.com/office/officeart/2016/7/layout/LinearArrowProcessNumbered"/>
    <dgm:cxn modelId="{902DD200-6DB3-4878-8BE2-CEF890B919A2}" type="presParOf" srcId="{43E9C83A-C0BD-4026-AAC0-F1807BC6B18E}" destId="{C8C9AFE2-AEB4-4A43-88B8-7B6369B79759}" srcOrd="1" destOrd="0" presId="urn:microsoft.com/office/officeart/2016/7/layout/LinearArrowProcessNumbered"/>
    <dgm:cxn modelId="{197FBF59-3129-4338-84D8-78A82B0E36B9}" type="presParOf" srcId="{C8C9AFE2-AEB4-4A43-88B8-7B6369B79759}" destId="{A7395DF6-D94D-44E7-8053-6A8EA54D468B}" srcOrd="0" destOrd="0" presId="urn:microsoft.com/office/officeart/2016/7/layout/LinearArrowProcessNumbered"/>
    <dgm:cxn modelId="{E618D275-11A3-456B-9FEE-25107CEAF4F4}" type="presParOf" srcId="{C8C9AFE2-AEB4-4A43-88B8-7B6369B79759}" destId="{AE078B1E-544C-4C38-90CE-68C64526A9EC}" srcOrd="1" destOrd="0" presId="urn:microsoft.com/office/officeart/2016/7/layout/LinearArrowProcessNumbered"/>
    <dgm:cxn modelId="{42F09388-FD7E-4194-8ED3-87FD6B019B32}" type="presParOf" srcId="{C8C9AFE2-AEB4-4A43-88B8-7B6369B79759}" destId="{CDA282A4-05FB-4418-843C-032A966A4882}" srcOrd="2" destOrd="0" presId="urn:microsoft.com/office/officeart/2016/7/layout/LinearArrowProcessNumbered"/>
    <dgm:cxn modelId="{C9AA7331-2192-43D3-844D-77296876864E}" type="presParOf" srcId="{C8C9AFE2-AEB4-4A43-88B8-7B6369B79759}" destId="{A7CAE563-7861-4A7B-AB9A-A46507104AB7}" srcOrd="3" destOrd="0" presId="urn:microsoft.com/office/officeart/2016/7/layout/LinearArrowProcessNumbered"/>
    <dgm:cxn modelId="{E7C67C7F-03AE-43CF-8290-4D76F5D1C9DD}" type="presParOf" srcId="{43E9C83A-C0BD-4026-AAC0-F1807BC6B18E}" destId="{7FF71623-5AF0-4CEB-A8D5-F6FB01678A2C}" srcOrd="2" destOrd="0" presId="urn:microsoft.com/office/officeart/2016/7/layout/LinearArrowProcessNumbered"/>
    <dgm:cxn modelId="{A11CF6C4-C337-4AFD-A574-D54A6E8B93D7}" type="presParOf" srcId="{06A570EF-4FCF-4441-83C4-383CCBF2B37A}" destId="{EAF1CA7A-A14E-470F-B19E-77AB1E6D6CE5}" srcOrd="3" destOrd="0" presId="urn:microsoft.com/office/officeart/2016/7/layout/LinearArrowProcessNumbered"/>
    <dgm:cxn modelId="{A078FAAD-A82C-443C-82AF-03B822C3EB1F}" type="presParOf" srcId="{06A570EF-4FCF-4441-83C4-383CCBF2B37A}" destId="{3389753A-47C2-49F1-81F7-C3D5F7936AF4}" srcOrd="4" destOrd="0" presId="urn:microsoft.com/office/officeart/2016/7/layout/LinearArrowProcessNumbered"/>
    <dgm:cxn modelId="{2A52ED5C-4D5A-4B82-95A8-647B1A1F84C0}" type="presParOf" srcId="{3389753A-47C2-49F1-81F7-C3D5F7936AF4}" destId="{059EC10F-6F2F-4D77-85F0-DEA538A550E4}" srcOrd="0" destOrd="0" presId="urn:microsoft.com/office/officeart/2016/7/layout/LinearArrowProcessNumbered"/>
    <dgm:cxn modelId="{3267D5BD-55CB-405C-BC13-D28DF4480CE8}" type="presParOf" srcId="{3389753A-47C2-49F1-81F7-C3D5F7936AF4}" destId="{0B9DE5EB-EF27-4F19-A225-EDE572E6EE9D}" srcOrd="1" destOrd="0" presId="urn:microsoft.com/office/officeart/2016/7/layout/LinearArrowProcessNumbered"/>
    <dgm:cxn modelId="{E45C67FA-45E8-4DF6-94E9-D16816CB7351}" type="presParOf" srcId="{0B9DE5EB-EF27-4F19-A225-EDE572E6EE9D}" destId="{755834C4-711D-410F-9492-29F6F48D11DF}" srcOrd="0" destOrd="0" presId="urn:microsoft.com/office/officeart/2016/7/layout/LinearArrowProcessNumbered"/>
    <dgm:cxn modelId="{8FCC95C5-420F-4123-84E1-35605F5961CF}" type="presParOf" srcId="{0B9DE5EB-EF27-4F19-A225-EDE572E6EE9D}" destId="{72FD8C4E-C4CA-4D1D-885C-A43A10B8C019}" srcOrd="1" destOrd="0" presId="urn:microsoft.com/office/officeart/2016/7/layout/LinearArrowProcessNumbered"/>
    <dgm:cxn modelId="{332C5A1A-CCA3-4D3F-BF33-16D15A4B930F}" type="presParOf" srcId="{0B9DE5EB-EF27-4F19-A225-EDE572E6EE9D}" destId="{44393D2A-D5DB-4E0D-89D5-32A809ECF63E}" srcOrd="2" destOrd="0" presId="urn:microsoft.com/office/officeart/2016/7/layout/LinearArrowProcessNumbered"/>
    <dgm:cxn modelId="{0CAB9173-47B4-421B-A589-F681C4B4F958}" type="presParOf" srcId="{0B9DE5EB-EF27-4F19-A225-EDE572E6EE9D}" destId="{4C9312C6-CCAE-420C-9A41-70A761CA77DF}" srcOrd="3" destOrd="0" presId="urn:microsoft.com/office/officeart/2016/7/layout/LinearArrowProcessNumbered"/>
    <dgm:cxn modelId="{0479A91D-8F91-411F-82A3-3AB3D5A891FB}" type="presParOf" srcId="{3389753A-47C2-49F1-81F7-C3D5F7936AF4}" destId="{45B943E6-CF44-453C-96BD-D492D341FFDA}"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75C81B-A730-47C3-8BC7-E7390F6C7DB9}" type="doc">
      <dgm:prSet loTypeId="urn:microsoft.com/office/officeart/2005/8/layout/chevron1" loCatId="process" qsTypeId="urn:microsoft.com/office/officeart/2005/8/quickstyle/simple5" qsCatId="simple" csTypeId="urn:microsoft.com/office/officeart/2005/8/colors/accent1_2" csCatId="accent1"/>
      <dgm:spPr/>
      <dgm:t>
        <a:bodyPr/>
        <a:lstStyle/>
        <a:p>
          <a:endParaRPr lang="en-US"/>
        </a:p>
      </dgm:t>
    </dgm:pt>
    <dgm:pt modelId="{DFD6F399-56D9-4BD6-A6CE-4779E7883AA7}">
      <dgm:prSet/>
      <dgm:spPr/>
      <dgm:t>
        <a:bodyPr/>
        <a:lstStyle/>
        <a:p>
          <a:pPr>
            <a:lnSpc>
              <a:spcPct val="100000"/>
            </a:lnSpc>
          </a:pPr>
          <a:r>
            <a:rPr lang="en-US"/>
            <a:t>Export it as a file</a:t>
          </a:r>
        </a:p>
      </dgm:t>
    </dgm:pt>
    <dgm:pt modelId="{C80EBB64-D233-45AF-A08C-7407134CCA22}" type="parTrans" cxnId="{1DDD3617-B25A-4015-B422-32F92CCA51E4}">
      <dgm:prSet/>
      <dgm:spPr/>
      <dgm:t>
        <a:bodyPr/>
        <a:lstStyle/>
        <a:p>
          <a:endParaRPr lang="en-US"/>
        </a:p>
      </dgm:t>
    </dgm:pt>
    <dgm:pt modelId="{9C67CA89-6474-4E56-87A4-3CA914CA5B1C}" type="sibTrans" cxnId="{1DDD3617-B25A-4015-B422-32F92CCA51E4}">
      <dgm:prSet/>
      <dgm:spPr/>
      <dgm:t>
        <a:bodyPr/>
        <a:lstStyle/>
        <a:p>
          <a:endParaRPr lang="en-US"/>
        </a:p>
      </dgm:t>
    </dgm:pt>
    <dgm:pt modelId="{D4C6DE42-0D67-48B6-8738-66BD41D42FE7}">
      <dgm:prSet/>
      <dgm:spPr/>
      <dgm:t>
        <a:bodyPr/>
        <a:lstStyle/>
        <a:p>
          <a:pPr>
            <a:lnSpc>
              <a:spcPct val="100000"/>
            </a:lnSpc>
          </a:pPr>
          <a:r>
            <a:rPr lang="en-US"/>
            <a:t>Django Backend can access</a:t>
          </a:r>
        </a:p>
      </dgm:t>
    </dgm:pt>
    <dgm:pt modelId="{9A9FA100-AD63-4686-95E3-DAD5FE296E93}" type="parTrans" cxnId="{A83446E3-F698-43BE-8908-7D7E8224DCA9}">
      <dgm:prSet/>
      <dgm:spPr/>
      <dgm:t>
        <a:bodyPr/>
        <a:lstStyle/>
        <a:p>
          <a:endParaRPr lang="en-US"/>
        </a:p>
      </dgm:t>
    </dgm:pt>
    <dgm:pt modelId="{674FBF65-2D70-4B04-8858-9F47D193BD6C}" type="sibTrans" cxnId="{A83446E3-F698-43BE-8908-7D7E8224DCA9}">
      <dgm:prSet/>
      <dgm:spPr/>
      <dgm:t>
        <a:bodyPr/>
        <a:lstStyle/>
        <a:p>
          <a:endParaRPr lang="en-US"/>
        </a:p>
      </dgm:t>
    </dgm:pt>
    <dgm:pt modelId="{00329BE4-BDFE-46EE-8D82-03F8545B5D8D}" type="pres">
      <dgm:prSet presAssocID="{B875C81B-A730-47C3-8BC7-E7390F6C7DB9}" presName="Name0" presStyleCnt="0">
        <dgm:presLayoutVars>
          <dgm:dir/>
          <dgm:animLvl val="lvl"/>
          <dgm:resizeHandles val="exact"/>
        </dgm:presLayoutVars>
      </dgm:prSet>
      <dgm:spPr/>
    </dgm:pt>
    <dgm:pt modelId="{5914F561-24AE-47B0-9967-EAB08CFDB59B}" type="pres">
      <dgm:prSet presAssocID="{DFD6F399-56D9-4BD6-A6CE-4779E7883AA7}" presName="parTxOnly" presStyleLbl="node1" presStyleIdx="0" presStyleCnt="2">
        <dgm:presLayoutVars>
          <dgm:chMax val="0"/>
          <dgm:chPref val="0"/>
          <dgm:bulletEnabled val="1"/>
        </dgm:presLayoutVars>
      </dgm:prSet>
      <dgm:spPr/>
    </dgm:pt>
    <dgm:pt modelId="{5189817E-1B37-418C-B0E9-7C6D51086FAC}" type="pres">
      <dgm:prSet presAssocID="{9C67CA89-6474-4E56-87A4-3CA914CA5B1C}" presName="parTxOnlySpace" presStyleCnt="0"/>
      <dgm:spPr/>
    </dgm:pt>
    <dgm:pt modelId="{AB627399-4B19-4EE8-B02B-96F580B2A1A5}" type="pres">
      <dgm:prSet presAssocID="{D4C6DE42-0D67-48B6-8738-66BD41D42FE7}" presName="parTxOnly" presStyleLbl="node1" presStyleIdx="1" presStyleCnt="2">
        <dgm:presLayoutVars>
          <dgm:chMax val="0"/>
          <dgm:chPref val="0"/>
          <dgm:bulletEnabled val="1"/>
        </dgm:presLayoutVars>
      </dgm:prSet>
      <dgm:spPr/>
    </dgm:pt>
  </dgm:ptLst>
  <dgm:cxnLst>
    <dgm:cxn modelId="{1DDD3617-B25A-4015-B422-32F92CCA51E4}" srcId="{B875C81B-A730-47C3-8BC7-E7390F6C7DB9}" destId="{DFD6F399-56D9-4BD6-A6CE-4779E7883AA7}" srcOrd="0" destOrd="0" parTransId="{C80EBB64-D233-45AF-A08C-7407134CCA22}" sibTransId="{9C67CA89-6474-4E56-87A4-3CA914CA5B1C}"/>
    <dgm:cxn modelId="{91D60F65-8F84-4AE9-8914-DCD5C74C0A49}" type="presOf" srcId="{D4C6DE42-0D67-48B6-8738-66BD41D42FE7}" destId="{AB627399-4B19-4EE8-B02B-96F580B2A1A5}" srcOrd="0" destOrd="0" presId="urn:microsoft.com/office/officeart/2005/8/layout/chevron1"/>
    <dgm:cxn modelId="{157B4390-458C-461F-9228-ACB73F2D23C2}" type="presOf" srcId="{DFD6F399-56D9-4BD6-A6CE-4779E7883AA7}" destId="{5914F561-24AE-47B0-9967-EAB08CFDB59B}" srcOrd="0" destOrd="0" presId="urn:microsoft.com/office/officeart/2005/8/layout/chevron1"/>
    <dgm:cxn modelId="{A83446E3-F698-43BE-8908-7D7E8224DCA9}" srcId="{B875C81B-A730-47C3-8BC7-E7390F6C7DB9}" destId="{D4C6DE42-0D67-48B6-8738-66BD41D42FE7}" srcOrd="1" destOrd="0" parTransId="{9A9FA100-AD63-4686-95E3-DAD5FE296E93}" sibTransId="{674FBF65-2D70-4B04-8858-9F47D193BD6C}"/>
    <dgm:cxn modelId="{05FC8EF8-A0AE-46AC-9EA9-39C84EC445EA}" type="presOf" srcId="{B875C81B-A730-47C3-8BC7-E7390F6C7DB9}" destId="{00329BE4-BDFE-46EE-8D82-03F8545B5D8D}" srcOrd="0" destOrd="0" presId="urn:microsoft.com/office/officeart/2005/8/layout/chevron1"/>
    <dgm:cxn modelId="{2B99468A-5EF8-442B-A261-C16B42722635}" type="presParOf" srcId="{00329BE4-BDFE-46EE-8D82-03F8545B5D8D}" destId="{5914F561-24AE-47B0-9967-EAB08CFDB59B}" srcOrd="0" destOrd="0" presId="urn:microsoft.com/office/officeart/2005/8/layout/chevron1"/>
    <dgm:cxn modelId="{A1392188-E510-41E4-B6C7-0420F5027E01}" type="presParOf" srcId="{00329BE4-BDFE-46EE-8D82-03F8545B5D8D}" destId="{5189817E-1B37-418C-B0E9-7C6D51086FAC}" srcOrd="1" destOrd="0" presId="urn:microsoft.com/office/officeart/2005/8/layout/chevron1"/>
    <dgm:cxn modelId="{4E1DA928-2B78-435D-89CB-531398BAD79C}" type="presParOf" srcId="{00329BE4-BDFE-46EE-8D82-03F8545B5D8D}" destId="{AB627399-4B19-4EE8-B02B-96F580B2A1A5}" srcOrd="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268CD-01E1-4946-9149-D82ECA18848D}">
      <dsp:nvSpPr>
        <dsp:cNvPr id="0" name=""/>
        <dsp:cNvSpPr/>
      </dsp:nvSpPr>
      <dsp:spPr>
        <a:xfrm>
          <a:off x="1824862" y="1030245"/>
          <a:ext cx="1455620"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79E3BEF-3BDE-40AE-BFD6-802EE4CFD43F}">
      <dsp:nvSpPr>
        <dsp:cNvPr id="0" name=""/>
        <dsp:cNvSpPr/>
      </dsp:nvSpPr>
      <dsp:spPr>
        <a:xfrm>
          <a:off x="3367820" y="908009"/>
          <a:ext cx="167396" cy="31420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9BE5761-A6C2-4A18-9322-6F7FEBE77A0A}">
      <dsp:nvSpPr>
        <dsp:cNvPr id="0" name=""/>
        <dsp:cNvSpPr/>
      </dsp:nvSpPr>
      <dsp:spPr>
        <a:xfrm>
          <a:off x="856874" y="244246"/>
          <a:ext cx="1572070" cy="1572070"/>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005" tIns="61005" rIns="61005" bIns="61005"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087098" y="474470"/>
        <a:ext cx="1111622" cy="1111622"/>
      </dsp:txXfrm>
    </dsp:sp>
    <dsp:sp modelId="{D393321E-69C6-4269-8293-4841B9E99ECF}">
      <dsp:nvSpPr>
        <dsp:cNvPr id="0" name=""/>
        <dsp:cNvSpPr/>
      </dsp:nvSpPr>
      <dsp:spPr>
        <a:xfrm>
          <a:off x="5335" y="1986399"/>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666750">
            <a:lnSpc>
              <a:spcPct val="90000"/>
            </a:lnSpc>
            <a:spcBef>
              <a:spcPct val="0"/>
            </a:spcBef>
            <a:spcAft>
              <a:spcPct val="35000"/>
            </a:spcAft>
            <a:buNone/>
          </a:pPr>
          <a:r>
            <a:rPr lang="en-US" sz="1500" kern="1200"/>
            <a:t>Produce a Model to train it for Sentiment Analysis</a:t>
          </a:r>
        </a:p>
      </dsp:txBody>
      <dsp:txXfrm>
        <a:off x="5335" y="2379519"/>
        <a:ext cx="3275147" cy="1572480"/>
      </dsp:txXfrm>
    </dsp:sp>
    <dsp:sp modelId="{A7395DF6-D94D-44E7-8053-6A8EA54D468B}">
      <dsp:nvSpPr>
        <dsp:cNvPr id="0" name=""/>
        <dsp:cNvSpPr/>
      </dsp:nvSpPr>
      <dsp:spPr>
        <a:xfrm>
          <a:off x="3644388" y="1030766"/>
          <a:ext cx="3275147"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078B1E-544C-4C38-90CE-68C64526A9EC}">
      <dsp:nvSpPr>
        <dsp:cNvPr id="0" name=""/>
        <dsp:cNvSpPr/>
      </dsp:nvSpPr>
      <dsp:spPr>
        <a:xfrm>
          <a:off x="7006872" y="908449"/>
          <a:ext cx="167396" cy="314621"/>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DA282A4-05FB-4418-843C-032A966A4882}">
      <dsp:nvSpPr>
        <dsp:cNvPr id="0" name=""/>
        <dsp:cNvSpPr/>
      </dsp:nvSpPr>
      <dsp:spPr>
        <a:xfrm>
          <a:off x="4495408" y="244249"/>
          <a:ext cx="1573105" cy="157310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045" tIns="61045" rIns="61045" bIns="61045"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4725784" y="474625"/>
        <a:ext cx="1112353" cy="1112353"/>
      </dsp:txXfrm>
    </dsp:sp>
    <dsp:sp modelId="{7FF71623-5AF0-4CEB-A8D5-F6FB01678A2C}">
      <dsp:nvSpPr>
        <dsp:cNvPr id="0" name=""/>
        <dsp:cNvSpPr/>
      </dsp:nvSpPr>
      <dsp:spPr>
        <a:xfrm>
          <a:off x="3644388" y="1987550"/>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666750">
            <a:lnSpc>
              <a:spcPct val="90000"/>
            </a:lnSpc>
            <a:spcBef>
              <a:spcPct val="0"/>
            </a:spcBef>
            <a:spcAft>
              <a:spcPct val="35000"/>
            </a:spcAft>
            <a:buNone/>
          </a:pPr>
          <a:r>
            <a:rPr lang="en-US" sz="1500" kern="1200"/>
            <a:t>Web Application that scrapes Reddit and Twitter for data</a:t>
          </a:r>
        </a:p>
      </dsp:txBody>
      <dsp:txXfrm>
        <a:off x="3644388" y="2380670"/>
        <a:ext cx="3275147" cy="1572480"/>
      </dsp:txXfrm>
    </dsp:sp>
    <dsp:sp modelId="{755834C4-711D-410F-9492-29F6F48D11DF}">
      <dsp:nvSpPr>
        <dsp:cNvPr id="0" name=""/>
        <dsp:cNvSpPr/>
      </dsp:nvSpPr>
      <dsp:spPr>
        <a:xfrm>
          <a:off x="7283440" y="1030766"/>
          <a:ext cx="1637573" cy="72"/>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4393D2A-D5DB-4E0D-89D5-32A809ECF63E}">
      <dsp:nvSpPr>
        <dsp:cNvPr id="0" name=""/>
        <dsp:cNvSpPr/>
      </dsp:nvSpPr>
      <dsp:spPr>
        <a:xfrm>
          <a:off x="8130387" y="240175"/>
          <a:ext cx="1581254" cy="1581254"/>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1361" tIns="61361" rIns="61361" bIns="61361"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361956" y="471744"/>
        <a:ext cx="1118116" cy="1118116"/>
      </dsp:txXfrm>
    </dsp:sp>
    <dsp:sp modelId="{45B943E6-CF44-453C-96BD-D492D341FFDA}">
      <dsp:nvSpPr>
        <dsp:cNvPr id="0" name=""/>
        <dsp:cNvSpPr/>
      </dsp:nvSpPr>
      <dsp:spPr>
        <a:xfrm>
          <a:off x="7283440" y="1987550"/>
          <a:ext cx="3275147" cy="1965600"/>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58347" tIns="165100" rIns="258347" bIns="165100" numCol="1" spcCol="1270" anchor="t" anchorCtr="0">
          <a:noAutofit/>
        </a:bodyPr>
        <a:lstStyle/>
        <a:p>
          <a:pPr marL="0" lvl="0" indent="0" algn="l" defTabSz="666750">
            <a:lnSpc>
              <a:spcPct val="90000"/>
            </a:lnSpc>
            <a:spcBef>
              <a:spcPct val="0"/>
            </a:spcBef>
            <a:spcAft>
              <a:spcPct val="35000"/>
            </a:spcAft>
            <a:buNone/>
          </a:pPr>
          <a:r>
            <a:rPr lang="en-US" sz="1500" kern="1200"/>
            <a:t>Web Application will give a sentiment score, assigning the data into Bullish, Neutral or Bearish.  Effectively, predicting what the price movement will be.</a:t>
          </a:r>
        </a:p>
      </dsp:txBody>
      <dsp:txXfrm>
        <a:off x="7283440" y="2380670"/>
        <a:ext cx="3275147" cy="15724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14F561-24AE-47B0-9967-EAB08CFDB59B}">
      <dsp:nvSpPr>
        <dsp:cNvPr id="0" name=""/>
        <dsp:cNvSpPr/>
      </dsp:nvSpPr>
      <dsp:spPr>
        <a:xfrm>
          <a:off x="9242" y="1070709"/>
          <a:ext cx="5524797" cy="220991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100000"/>
            </a:lnSpc>
            <a:spcBef>
              <a:spcPct val="0"/>
            </a:spcBef>
            <a:spcAft>
              <a:spcPct val="35000"/>
            </a:spcAft>
            <a:buNone/>
          </a:pPr>
          <a:r>
            <a:rPr lang="en-US" sz="4400" kern="1200"/>
            <a:t>Export it as a file</a:t>
          </a:r>
        </a:p>
      </dsp:txBody>
      <dsp:txXfrm>
        <a:off x="1114202" y="1070709"/>
        <a:ext cx="3314878" cy="2209919"/>
      </dsp:txXfrm>
    </dsp:sp>
    <dsp:sp modelId="{AB627399-4B19-4EE8-B02B-96F580B2A1A5}">
      <dsp:nvSpPr>
        <dsp:cNvPr id="0" name=""/>
        <dsp:cNvSpPr/>
      </dsp:nvSpPr>
      <dsp:spPr>
        <a:xfrm>
          <a:off x="4981560" y="1070709"/>
          <a:ext cx="5524797" cy="2209919"/>
        </a:xfrm>
        <a:prstGeom prst="chevron">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76022" tIns="58674" rIns="58674" bIns="58674" numCol="1" spcCol="1270" anchor="ctr" anchorCtr="0">
          <a:noAutofit/>
        </a:bodyPr>
        <a:lstStyle/>
        <a:p>
          <a:pPr marL="0" lvl="0" indent="0" algn="ctr" defTabSz="1955800">
            <a:lnSpc>
              <a:spcPct val="100000"/>
            </a:lnSpc>
            <a:spcBef>
              <a:spcPct val="0"/>
            </a:spcBef>
            <a:spcAft>
              <a:spcPct val="35000"/>
            </a:spcAft>
            <a:buNone/>
          </a:pPr>
          <a:r>
            <a:rPr lang="en-US" sz="4400" kern="1200"/>
            <a:t>Django Backend can access</a:t>
          </a:r>
        </a:p>
      </dsp:txBody>
      <dsp:txXfrm>
        <a:off x="6086520" y="1070709"/>
        <a:ext cx="3314878" cy="2209919"/>
      </dsp:txXfrm>
    </dsp:sp>
  </dsp:spTree>
</dsp:drawing>
</file>

<file path=ppt/diagrams/layout1.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EF76B9-E9FF-774A-9E46-0D0B90BADCBB}" type="datetimeFigureOut">
              <a:rPr lang="en-US" smtClean="0"/>
              <a:t>5/5/2022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959FAF-E61A-7A48-A763-A09040C7CEFB}" type="slidenum">
              <a:rPr lang="en-US" smtClean="0"/>
              <a:t>‹#›</a:t>
            </a:fld>
            <a:endParaRPr lang="en-US"/>
          </a:p>
        </p:txBody>
      </p:sp>
    </p:spTree>
    <p:extLst>
      <p:ext uri="{BB962C8B-B14F-4D97-AF65-F5344CB8AC3E}">
        <p14:creationId xmlns:p14="http://schemas.microsoft.com/office/powerpoint/2010/main" val="6776242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959FAF-E61A-7A48-A763-A09040C7CEFB}" type="slidenum">
              <a:rPr lang="en-US" smtClean="0"/>
              <a:t>1</a:t>
            </a:fld>
            <a:endParaRPr lang="en-US"/>
          </a:p>
        </p:txBody>
      </p:sp>
    </p:spTree>
    <p:extLst>
      <p:ext uri="{BB962C8B-B14F-4D97-AF65-F5344CB8AC3E}">
        <p14:creationId xmlns:p14="http://schemas.microsoft.com/office/powerpoint/2010/main" val="72537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FC0C9992-D564-8F43-A812-989B229A3387}" type="datetime1">
              <a:rPr lang="en-GB" smtClean="0"/>
              <a:t>05/05/2022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3642135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3498A9-234C-3D47-9B7B-575499D6038F}" type="datetime1">
              <a:rPr lang="en-GB" smtClean="0"/>
              <a:t>05/05/2022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21091358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5CAD6ADB-BF9C-AE4B-8CC2-B0E225FDCDAC}" type="datetime1">
              <a:rPr lang="en-GB" smtClean="0"/>
              <a:t>05/05/2022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1881388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64F67A28-D9CD-B14B-9065-E6FA59CC39B1}" type="datetime1">
              <a:rPr lang="en-GB" smtClean="0"/>
              <a:t>05/05/2022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1008976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BAF83EFA-9F07-B646-82E7-F0B8C29DC4F4}" type="datetime1">
              <a:rPr lang="en-GB" smtClean="0"/>
              <a:t>05/05/2022</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1332083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1FECFA09-528F-644E-8672-EF9CB3B325EF}" type="datetime1">
              <a:rPr lang="en-GB" smtClean="0"/>
              <a:t>05/05/2022</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80320474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750EB149-0DED-D143-9D84-43967A39B20C}" type="datetime1">
              <a:rPr lang="en-GB" smtClean="0"/>
              <a:t>05/05/2022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379910559"/>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713AA17-48D5-954D-96C3-5278B6B4B8BF}" type="datetime1">
              <a:rPr lang="en-GB" smtClean="0"/>
              <a:t>05/05/2022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6878825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FE3CF40F-1791-3D43-A364-B988B11AABB0}" type="datetime1">
              <a:rPr lang="en-GB" smtClean="0"/>
              <a:t>05/05/2022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13380838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FE60D346-4D79-FD4E-83D0-5197F8275F86}" type="datetime1">
              <a:rPr lang="en-GB" smtClean="0"/>
              <a:t>05/05/2022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72690212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AA82B5C-7518-5647-93FD-49B071B5A9CF}" type="datetime1">
              <a:rPr lang="en-GB" smtClean="0"/>
              <a:t>05/05/2022</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51B0C85-9CFF-3B42-BE74-68F1856660D0}" type="slidenum">
              <a:rPr lang="en-US" smtClean="0"/>
              <a:t>‹#›</a:t>
            </a:fld>
            <a:endParaRPr lang="en-US"/>
          </a:p>
        </p:txBody>
      </p:sp>
    </p:spTree>
    <p:extLst>
      <p:ext uri="{BB962C8B-B14F-4D97-AF65-F5344CB8AC3E}">
        <p14:creationId xmlns:p14="http://schemas.microsoft.com/office/powerpoint/2010/main" val="958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51B0C85-9CFF-3B42-BE74-68F1856660D0}" type="slidenum">
              <a:rPr lang="en-US" smtClean="0"/>
              <a:t>‹#›</a:t>
            </a:fld>
            <a:endParaRPr lang="en-US"/>
          </a:p>
        </p:txBody>
      </p:sp>
      <p:pic>
        <p:nvPicPr>
          <p:cNvPr id="9" name="Picture 8">
            <a:extLst>
              <a:ext uri="{FF2B5EF4-FFF2-40B4-BE49-F238E27FC236}">
                <a16:creationId xmlns:a16="http://schemas.microsoft.com/office/drawing/2014/main" id="{0DAD975D-CC39-4548-8347-82B5671EDC5C}"/>
              </a:ext>
            </a:extLst>
          </p:cNvPr>
          <p:cNvPicPr>
            <a:picLocks noChangeAspect="1"/>
          </p:cNvPicPr>
          <p:nvPr userDrawn="1"/>
        </p:nvPicPr>
        <p:blipFill>
          <a:blip r:embed="rId13"/>
          <a:stretch>
            <a:fillRect/>
          </a:stretch>
        </p:blipFill>
        <p:spPr>
          <a:xfrm>
            <a:off x="79022" y="6273984"/>
            <a:ext cx="2032000" cy="540624"/>
          </a:xfrm>
          <a:prstGeom prst="rect">
            <a:avLst/>
          </a:prstGeom>
        </p:spPr>
      </p:pic>
    </p:spTree>
    <p:extLst>
      <p:ext uri="{BB962C8B-B14F-4D97-AF65-F5344CB8AC3E}">
        <p14:creationId xmlns:p14="http://schemas.microsoft.com/office/powerpoint/2010/main" val="882678720"/>
      </p:ext>
    </p:extLst>
  </p:cSld>
  <p:clrMap bg1="lt1" tx1="dk1" bg2="lt2" tx2="dk2" accent1="accent1" accent2="accent2" accent3="accent3" accent4="accent4" accent5="accent5" accent6="accent6" hlink="hlink" folHlink="folHlink"/>
  <p:sldLayoutIdLst>
    <p:sldLayoutId id="2147483912" r:id="rId1"/>
    <p:sldLayoutId id="2147483913" r:id="rId2"/>
    <p:sldLayoutId id="2147483914" r:id="rId3"/>
    <p:sldLayoutId id="2147483915" r:id="rId4"/>
    <p:sldLayoutId id="2147483916" r:id="rId5"/>
    <p:sldLayoutId id="2147483917" r:id="rId6"/>
    <p:sldLayoutId id="2147483918" r:id="rId7"/>
    <p:sldLayoutId id="2147483919" r:id="rId8"/>
    <p:sldLayoutId id="2147483920" r:id="rId9"/>
    <p:sldLayoutId id="2147483921" r:id="rId10"/>
    <p:sldLayoutId id="2147483922"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A373FC79-0657-BD28-4999-A3773A3D3D77}"/>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5"/>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b="1">
                <a:solidFill>
                  <a:srgbClr val="FFFFFF"/>
                </a:solidFill>
              </a:rPr>
              <a:t>WallStreetBets Stock Sentiment Analysis</a:t>
            </a:r>
          </a:p>
        </p:txBody>
      </p:sp>
      <p:sp>
        <p:nvSpPr>
          <p:cNvPr id="3" name="Subtitle 2"/>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200">
                <a:solidFill>
                  <a:srgbClr val="FFFFFF"/>
                </a:solidFill>
              </a:rPr>
              <a:t>Bishes Limbu</a:t>
            </a:r>
          </a:p>
          <a:p>
            <a:endParaRPr lang="en-US" sz="2200">
              <a:solidFill>
                <a:srgbClr val="FFFFFF"/>
              </a:solidFill>
            </a:endParaRPr>
          </a:p>
          <a:p>
            <a:r>
              <a:rPr lang="en-US" sz="2200">
                <a:solidFill>
                  <a:srgbClr val="FFFFFF"/>
                </a:solidFill>
              </a:rPr>
              <a:t>Supervisor: Anne Hsu</a:t>
            </a:r>
          </a:p>
        </p:txBody>
      </p:sp>
    </p:spTree>
    <p:extLst>
      <p:ext uri="{BB962C8B-B14F-4D97-AF65-F5344CB8AC3E}">
        <p14:creationId xmlns:p14="http://schemas.microsoft.com/office/powerpoint/2010/main" val="398627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0">
            <a:extLst>
              <a:ext uri="{FF2B5EF4-FFF2-40B4-BE49-F238E27FC236}">
                <a16:creationId xmlns:a16="http://schemas.microsoft.com/office/drawing/2014/main" id="{84524344-6823-49EA-89D4-E36A82A9FD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716088" y="1354820"/>
            <a:ext cx="8748712" cy="2369988"/>
          </a:xfrm>
        </p:spPr>
        <p:txBody>
          <a:bodyPr vert="horz" lIns="91440" tIns="45720" rIns="91440" bIns="45720" rtlCol="0" anchor="b">
            <a:normAutofit/>
          </a:bodyPr>
          <a:lstStyle/>
          <a:p>
            <a:r>
              <a:rPr lang="en-US" sz="7200" kern="1200">
                <a:solidFill>
                  <a:schemeClr val="bg1"/>
                </a:solidFill>
                <a:latin typeface="+mj-lt"/>
                <a:ea typeface="+mj-ea"/>
                <a:cs typeface="+mj-cs"/>
              </a:rPr>
              <a:t>Implementation of Solution</a:t>
            </a:r>
          </a:p>
        </p:txBody>
      </p:sp>
      <p:sp>
        <p:nvSpPr>
          <p:cNvPr id="4" name="Slide Number Placeholder 3"/>
          <p:cNvSpPr>
            <a:spLocks noGrp="1"/>
          </p:cNvSpPr>
          <p:nvPr>
            <p:ph type="sldNum" sz="quarter" idx="12"/>
          </p:nvPr>
        </p:nvSpPr>
        <p:spPr>
          <a:xfrm>
            <a:off x="8737600" y="466933"/>
            <a:ext cx="2635250" cy="707886"/>
          </a:xfrm>
          <a:prstGeom prst="ellipse">
            <a:avLst/>
          </a:prstGeom>
        </p:spPr>
        <p:txBody>
          <a:bodyPr vert="horz" lIns="91440" tIns="45720" rIns="91440" bIns="45720" rtlCol="0" anchor="ctr">
            <a:normAutofit/>
          </a:bodyPr>
          <a:lstStyle/>
          <a:p>
            <a:pPr>
              <a:lnSpc>
                <a:spcPct val="90000"/>
              </a:lnSpc>
              <a:spcAft>
                <a:spcPts val="600"/>
              </a:spcAft>
            </a:pPr>
            <a:fld id="{351B0C85-9CFF-3B42-BE74-68F1856660D0}" type="slidenum">
              <a:rPr lang="en-US" sz="2600">
                <a:solidFill>
                  <a:schemeClr val="bg1"/>
                </a:solidFill>
              </a:rPr>
              <a:pPr>
                <a:lnSpc>
                  <a:spcPct val="90000"/>
                </a:lnSpc>
                <a:spcAft>
                  <a:spcPts val="600"/>
                </a:spcAft>
              </a:pPr>
              <a:t>10</a:t>
            </a:fld>
            <a:endParaRPr lang="en-US" sz="2600">
              <a:solidFill>
                <a:schemeClr val="bg1"/>
              </a:solidFill>
            </a:endParaRPr>
          </a:p>
        </p:txBody>
      </p:sp>
      <p:grpSp>
        <p:nvGrpSpPr>
          <p:cNvPr id="32" name="Group 22">
            <a:extLst>
              <a:ext uri="{FF2B5EF4-FFF2-40B4-BE49-F238E27FC236}">
                <a16:creationId xmlns:a16="http://schemas.microsoft.com/office/drawing/2014/main" id="{83F0465A-8953-42AC-8F67-7B9A54E660A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6142518"/>
            <a:ext cx="10455568" cy="715482"/>
            <a:chOff x="0" y="6142518"/>
            <a:chExt cx="10455568" cy="715482"/>
          </a:xfrm>
          <a:effectLst>
            <a:outerShdw blurRad="381000" dist="152400" dir="16200000" algn="ctr" rotWithShape="0">
              <a:srgbClr val="000000">
                <a:alpha val="10000"/>
              </a:srgbClr>
            </a:outerShdw>
          </a:effectLst>
        </p:grpSpPr>
        <p:sp>
          <p:nvSpPr>
            <p:cNvPr id="24" name="Freeform: Shape 23">
              <a:extLst>
                <a:ext uri="{FF2B5EF4-FFF2-40B4-BE49-F238E27FC236}">
                  <a16:creationId xmlns:a16="http://schemas.microsoft.com/office/drawing/2014/main" id="{50CE1BBA-977A-4210-A80D-8A0BAAA18B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17789" y="6848400"/>
              <a:ext cx="153399" cy="9600"/>
            </a:xfrm>
            <a:custGeom>
              <a:avLst/>
              <a:gdLst>
                <a:gd name="connsiteX0" fmla="*/ 92746 w 153399"/>
                <a:gd name="connsiteY0" fmla="*/ 43 h 9600"/>
                <a:gd name="connsiteX1" fmla="*/ 144918 w 153399"/>
                <a:gd name="connsiteY1" fmla="*/ 6433 h 9600"/>
                <a:gd name="connsiteX2" fmla="*/ 153399 w 153399"/>
                <a:gd name="connsiteY2" fmla="*/ 9600 h 9600"/>
                <a:gd name="connsiteX3" fmla="*/ 0 w 153399"/>
                <a:gd name="connsiteY3" fmla="*/ 9600 h 9600"/>
                <a:gd name="connsiteX4" fmla="*/ 26678 w 153399"/>
                <a:gd name="connsiteY4" fmla="*/ 6286 h 9600"/>
                <a:gd name="connsiteX5" fmla="*/ 92746 w 153399"/>
                <a:gd name="connsiteY5" fmla="*/ 43 h 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3399" h="9600">
                  <a:moveTo>
                    <a:pt x="92746" y="43"/>
                  </a:moveTo>
                  <a:cubicBezTo>
                    <a:pt x="111004" y="-358"/>
                    <a:pt x="128295" y="2072"/>
                    <a:pt x="144918" y="6433"/>
                  </a:cubicBezTo>
                  <a:lnTo>
                    <a:pt x="153399" y="9600"/>
                  </a:lnTo>
                  <a:lnTo>
                    <a:pt x="0" y="9600"/>
                  </a:lnTo>
                  <a:lnTo>
                    <a:pt x="26678" y="6286"/>
                  </a:lnTo>
                  <a:cubicBezTo>
                    <a:pt x="48667" y="3255"/>
                    <a:pt x="70647" y="552"/>
                    <a:pt x="92746" y="4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5" name="Group 24">
              <a:extLst>
                <a:ext uri="{FF2B5EF4-FFF2-40B4-BE49-F238E27FC236}">
                  <a16:creationId xmlns:a16="http://schemas.microsoft.com/office/drawing/2014/main" id="{71E1A328-D621-4993-B11B-011ED169AC9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rot="10800000" flipH="1">
              <a:off x="0" y="6142518"/>
              <a:ext cx="10455568" cy="715481"/>
              <a:chOff x="0" y="0"/>
              <a:chExt cx="10455568" cy="715481"/>
            </a:xfrm>
          </p:grpSpPr>
          <p:sp>
            <p:nvSpPr>
              <p:cNvPr id="33" name="Freeform: Shape 25">
                <a:extLst>
                  <a:ext uri="{FF2B5EF4-FFF2-40B4-BE49-F238E27FC236}">
                    <a16:creationId xmlns:a16="http://schemas.microsoft.com/office/drawing/2014/main" id="{41D2543A-0A6F-4980-98CA-658AA8EEA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solidFill>
                <a:schemeClr val="lt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26">
                <a:extLst>
                  <a:ext uri="{FF2B5EF4-FFF2-40B4-BE49-F238E27FC236}">
                    <a16:creationId xmlns:a16="http://schemas.microsoft.com/office/drawing/2014/main" id="{3D0F2937-CF06-453C-B076-800064AEB4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0455568" cy="715479"/>
              </a:xfrm>
              <a:custGeom>
                <a:avLst/>
                <a:gdLst>
                  <a:gd name="connsiteX0" fmla="*/ 0 w 10455568"/>
                  <a:gd name="connsiteY0" fmla="*/ 0 h 715479"/>
                  <a:gd name="connsiteX1" fmla="*/ 10455568 w 10455568"/>
                  <a:gd name="connsiteY1" fmla="*/ 0 h 715479"/>
                  <a:gd name="connsiteX2" fmla="*/ 10434629 w 10455568"/>
                  <a:gd name="connsiteY2" fmla="*/ 8947 h 715479"/>
                  <a:gd name="connsiteX3" fmla="*/ 10249341 w 10455568"/>
                  <a:gd name="connsiteY3" fmla="*/ 73146 h 715479"/>
                  <a:gd name="connsiteX4" fmla="*/ 10172148 w 10455568"/>
                  <a:gd name="connsiteY4" fmla="*/ 103170 h 715479"/>
                  <a:gd name="connsiteX5" fmla="*/ 9994576 w 10455568"/>
                  <a:gd name="connsiteY5" fmla="*/ 156647 h 715479"/>
                  <a:gd name="connsiteX6" fmla="*/ 9894474 w 10455568"/>
                  <a:gd name="connsiteY6" fmla="*/ 192604 h 715479"/>
                  <a:gd name="connsiteX7" fmla="*/ 9647603 w 10455568"/>
                  <a:gd name="connsiteY7" fmla="*/ 242354 h 715479"/>
                  <a:gd name="connsiteX8" fmla="*/ 9392533 w 10455568"/>
                  <a:gd name="connsiteY8" fmla="*/ 291498 h 715479"/>
                  <a:gd name="connsiteX9" fmla="*/ 9252019 w 10455568"/>
                  <a:gd name="connsiteY9" fmla="*/ 311564 h 715479"/>
                  <a:gd name="connsiteX10" fmla="*/ 9129899 w 10455568"/>
                  <a:gd name="connsiteY10" fmla="*/ 336497 h 715479"/>
                  <a:gd name="connsiteX11" fmla="*/ 9023312 w 10455568"/>
                  <a:gd name="connsiteY11" fmla="*/ 354253 h 715479"/>
                  <a:gd name="connsiteX12" fmla="*/ 8853949 w 10455568"/>
                  <a:gd name="connsiteY12" fmla="*/ 387064 h 715479"/>
                  <a:gd name="connsiteX13" fmla="*/ 8783278 w 10455568"/>
                  <a:gd name="connsiteY13" fmla="*/ 397418 h 715479"/>
                  <a:gd name="connsiteX14" fmla="*/ 8615640 w 10455568"/>
                  <a:gd name="connsiteY14" fmla="*/ 408552 h 715479"/>
                  <a:gd name="connsiteX15" fmla="*/ 8557154 w 10455568"/>
                  <a:gd name="connsiteY15" fmla="*/ 409627 h 715479"/>
                  <a:gd name="connsiteX16" fmla="*/ 8442474 w 10455568"/>
                  <a:gd name="connsiteY16" fmla="*/ 381318 h 715479"/>
                  <a:gd name="connsiteX17" fmla="*/ 8428959 w 10455568"/>
                  <a:gd name="connsiteY17" fmla="*/ 379618 h 715479"/>
                  <a:gd name="connsiteX18" fmla="*/ 8354329 w 10455568"/>
                  <a:gd name="connsiteY18" fmla="*/ 370428 h 715479"/>
                  <a:gd name="connsiteX19" fmla="*/ 8313705 w 10455568"/>
                  <a:gd name="connsiteY19" fmla="*/ 368535 h 715479"/>
                  <a:gd name="connsiteX20" fmla="*/ 8158571 w 10455568"/>
                  <a:gd name="connsiteY20" fmla="*/ 349396 h 715479"/>
                  <a:gd name="connsiteX21" fmla="*/ 8069467 w 10455568"/>
                  <a:gd name="connsiteY21" fmla="*/ 341485 h 715479"/>
                  <a:gd name="connsiteX22" fmla="*/ 7998265 w 10455568"/>
                  <a:gd name="connsiteY22" fmla="*/ 348379 h 715479"/>
                  <a:gd name="connsiteX23" fmla="*/ 7873167 w 10455568"/>
                  <a:gd name="connsiteY23" fmla="*/ 359529 h 715479"/>
                  <a:gd name="connsiteX24" fmla="*/ 7833600 w 10455568"/>
                  <a:gd name="connsiteY24" fmla="*/ 368926 h 715479"/>
                  <a:gd name="connsiteX25" fmla="*/ 7651338 w 10455568"/>
                  <a:gd name="connsiteY25" fmla="*/ 362121 h 715479"/>
                  <a:gd name="connsiteX26" fmla="*/ 7548003 w 10455568"/>
                  <a:gd name="connsiteY26" fmla="*/ 367710 h 715479"/>
                  <a:gd name="connsiteX27" fmla="*/ 7430093 w 10455568"/>
                  <a:gd name="connsiteY27" fmla="*/ 351855 h 715479"/>
                  <a:gd name="connsiteX28" fmla="*/ 7396245 w 10455568"/>
                  <a:gd name="connsiteY28" fmla="*/ 355328 h 715479"/>
                  <a:gd name="connsiteX29" fmla="*/ 7358394 w 10455568"/>
                  <a:gd name="connsiteY29" fmla="*/ 359950 h 715479"/>
                  <a:gd name="connsiteX30" fmla="*/ 7241933 w 10455568"/>
                  <a:gd name="connsiteY30" fmla="*/ 369637 h 715479"/>
                  <a:gd name="connsiteX31" fmla="*/ 7171767 w 10455568"/>
                  <a:gd name="connsiteY31" fmla="*/ 383160 h 715479"/>
                  <a:gd name="connsiteX32" fmla="*/ 7036569 w 10455568"/>
                  <a:gd name="connsiteY32" fmla="*/ 387132 h 715479"/>
                  <a:gd name="connsiteX33" fmla="*/ 6987200 w 10455568"/>
                  <a:gd name="connsiteY33" fmla="*/ 398073 h 715479"/>
                  <a:gd name="connsiteX34" fmla="*/ 6861115 w 10455568"/>
                  <a:gd name="connsiteY34" fmla="*/ 407542 h 715479"/>
                  <a:gd name="connsiteX35" fmla="*/ 6747718 w 10455568"/>
                  <a:gd name="connsiteY35" fmla="*/ 410900 h 715479"/>
                  <a:gd name="connsiteX36" fmla="*/ 6638839 w 10455568"/>
                  <a:gd name="connsiteY36" fmla="*/ 420654 h 715479"/>
                  <a:gd name="connsiteX37" fmla="*/ 6561486 w 10455568"/>
                  <a:gd name="connsiteY37" fmla="*/ 435540 h 715479"/>
                  <a:gd name="connsiteX38" fmla="*/ 6477200 w 10455568"/>
                  <a:gd name="connsiteY38" fmla="*/ 447113 h 715479"/>
                  <a:gd name="connsiteX39" fmla="*/ 6246111 w 10455568"/>
                  <a:gd name="connsiteY39" fmla="*/ 497537 h 715479"/>
                  <a:gd name="connsiteX40" fmla="*/ 6202328 w 10455568"/>
                  <a:gd name="connsiteY40" fmla="*/ 492074 h 715479"/>
                  <a:gd name="connsiteX41" fmla="*/ 5956458 w 10455568"/>
                  <a:gd name="connsiteY41" fmla="*/ 500965 h 715479"/>
                  <a:gd name="connsiteX42" fmla="*/ 5903139 w 10455568"/>
                  <a:gd name="connsiteY42" fmla="*/ 505186 h 715479"/>
                  <a:gd name="connsiteX43" fmla="*/ 5757547 w 10455568"/>
                  <a:gd name="connsiteY43" fmla="*/ 480730 h 715479"/>
                  <a:gd name="connsiteX44" fmla="*/ 5540270 w 10455568"/>
                  <a:gd name="connsiteY44" fmla="*/ 550023 h 715479"/>
                  <a:gd name="connsiteX45" fmla="*/ 5338128 w 10455568"/>
                  <a:gd name="connsiteY45" fmla="*/ 631974 h 715479"/>
                  <a:gd name="connsiteX46" fmla="*/ 5312622 w 10455568"/>
                  <a:gd name="connsiteY46" fmla="*/ 642454 h 715479"/>
                  <a:gd name="connsiteX47" fmla="*/ 5239393 w 10455568"/>
                  <a:gd name="connsiteY47" fmla="*/ 662307 h 715479"/>
                  <a:gd name="connsiteX48" fmla="*/ 5147821 w 10455568"/>
                  <a:gd name="connsiteY48" fmla="*/ 673791 h 715479"/>
                  <a:gd name="connsiteX49" fmla="*/ 5032111 w 10455568"/>
                  <a:gd name="connsiteY49" fmla="*/ 694497 h 715479"/>
                  <a:gd name="connsiteX50" fmla="*/ 4937648 w 10455568"/>
                  <a:gd name="connsiteY50" fmla="*/ 684913 h 715479"/>
                  <a:gd name="connsiteX51" fmla="*/ 4805529 w 10455568"/>
                  <a:gd name="connsiteY51" fmla="*/ 670032 h 715479"/>
                  <a:gd name="connsiteX52" fmla="*/ 4681029 w 10455568"/>
                  <a:gd name="connsiteY52" fmla="*/ 655792 h 715479"/>
                  <a:gd name="connsiteX53" fmla="*/ 4643990 w 10455568"/>
                  <a:gd name="connsiteY53" fmla="*/ 685120 h 715479"/>
                  <a:gd name="connsiteX54" fmla="*/ 4585542 w 10455568"/>
                  <a:gd name="connsiteY54" fmla="*/ 712411 h 715479"/>
                  <a:gd name="connsiteX55" fmla="*/ 4516947 w 10455568"/>
                  <a:gd name="connsiteY55" fmla="*/ 689117 h 715479"/>
                  <a:gd name="connsiteX56" fmla="*/ 4356995 w 10455568"/>
                  <a:gd name="connsiteY56" fmla="*/ 642048 h 715479"/>
                  <a:gd name="connsiteX57" fmla="*/ 4258219 w 10455568"/>
                  <a:gd name="connsiteY57" fmla="*/ 646156 h 715479"/>
                  <a:gd name="connsiteX58" fmla="*/ 4042233 w 10455568"/>
                  <a:gd name="connsiteY58" fmla="*/ 636117 h 715479"/>
                  <a:gd name="connsiteX59" fmla="*/ 3899777 w 10455568"/>
                  <a:gd name="connsiteY59" fmla="*/ 610576 h 715479"/>
                  <a:gd name="connsiteX60" fmla="*/ 3796441 w 10455568"/>
                  <a:gd name="connsiteY60" fmla="*/ 577707 h 715479"/>
                  <a:gd name="connsiteX61" fmla="*/ 3648774 w 10455568"/>
                  <a:gd name="connsiteY61" fmla="*/ 535623 h 715479"/>
                  <a:gd name="connsiteX62" fmla="*/ 3502227 w 10455568"/>
                  <a:gd name="connsiteY62" fmla="*/ 518518 h 715479"/>
                  <a:gd name="connsiteX63" fmla="*/ 3395228 w 10455568"/>
                  <a:gd name="connsiteY63" fmla="*/ 491723 h 715479"/>
                  <a:gd name="connsiteX64" fmla="*/ 3265757 w 10455568"/>
                  <a:gd name="connsiteY64" fmla="*/ 477242 h 715479"/>
                  <a:gd name="connsiteX65" fmla="*/ 3158404 w 10455568"/>
                  <a:gd name="connsiteY65" fmla="*/ 483689 h 715479"/>
                  <a:gd name="connsiteX66" fmla="*/ 2990483 w 10455568"/>
                  <a:gd name="connsiteY66" fmla="*/ 499212 h 715479"/>
                  <a:gd name="connsiteX67" fmla="*/ 2779802 w 10455568"/>
                  <a:gd name="connsiteY67" fmla="*/ 443069 h 715479"/>
                  <a:gd name="connsiteX68" fmla="*/ 2695508 w 10455568"/>
                  <a:gd name="connsiteY68" fmla="*/ 433082 h 715479"/>
                  <a:gd name="connsiteX69" fmla="*/ 2616713 w 10455568"/>
                  <a:gd name="connsiteY69" fmla="*/ 431172 h 715479"/>
                  <a:gd name="connsiteX70" fmla="*/ 2447364 w 10455568"/>
                  <a:gd name="connsiteY70" fmla="*/ 395810 h 715479"/>
                  <a:gd name="connsiteX71" fmla="*/ 2378751 w 10455568"/>
                  <a:gd name="connsiteY71" fmla="*/ 385044 h 715479"/>
                  <a:gd name="connsiteX72" fmla="*/ 2284230 w 10455568"/>
                  <a:gd name="connsiteY72" fmla="*/ 391782 h 715479"/>
                  <a:gd name="connsiteX73" fmla="*/ 2110801 w 10455568"/>
                  <a:gd name="connsiteY73" fmla="*/ 382042 h 715479"/>
                  <a:gd name="connsiteX74" fmla="*/ 1934854 w 10455568"/>
                  <a:gd name="connsiteY74" fmla="*/ 331108 h 715479"/>
                  <a:gd name="connsiteX75" fmla="*/ 1862479 w 10455568"/>
                  <a:gd name="connsiteY75" fmla="*/ 342158 h 715479"/>
                  <a:gd name="connsiteX76" fmla="*/ 1836283 w 10455568"/>
                  <a:gd name="connsiteY76" fmla="*/ 342488 h 715479"/>
                  <a:gd name="connsiteX77" fmla="*/ 1599327 w 10455568"/>
                  <a:gd name="connsiteY77" fmla="*/ 323970 h 715479"/>
                  <a:gd name="connsiteX78" fmla="*/ 1575578 w 10455568"/>
                  <a:gd name="connsiteY78" fmla="*/ 321802 h 715479"/>
                  <a:gd name="connsiteX79" fmla="*/ 1463288 w 10455568"/>
                  <a:gd name="connsiteY79" fmla="*/ 298576 h 715479"/>
                  <a:gd name="connsiteX80" fmla="*/ 1184165 w 10455568"/>
                  <a:gd name="connsiteY80" fmla="*/ 298373 h 715479"/>
                  <a:gd name="connsiteX81" fmla="*/ 1166899 w 10455568"/>
                  <a:gd name="connsiteY81" fmla="*/ 297220 h 715479"/>
                  <a:gd name="connsiteX82" fmla="*/ 1074855 w 10455568"/>
                  <a:gd name="connsiteY82" fmla="*/ 318934 h 715479"/>
                  <a:gd name="connsiteX83" fmla="*/ 1030232 w 10455568"/>
                  <a:gd name="connsiteY83" fmla="*/ 343829 h 715479"/>
                  <a:gd name="connsiteX84" fmla="*/ 959854 w 10455568"/>
                  <a:gd name="connsiteY84" fmla="*/ 371351 h 715479"/>
                  <a:gd name="connsiteX85" fmla="*/ 887350 w 10455568"/>
                  <a:gd name="connsiteY85" fmla="*/ 384742 h 715479"/>
                  <a:gd name="connsiteX86" fmla="*/ 762349 w 10455568"/>
                  <a:gd name="connsiteY86" fmla="*/ 358882 h 715479"/>
                  <a:gd name="connsiteX87" fmla="*/ 717454 w 10455568"/>
                  <a:gd name="connsiteY87" fmla="*/ 358448 h 715479"/>
                  <a:gd name="connsiteX88" fmla="*/ 616859 w 10455568"/>
                  <a:gd name="connsiteY88" fmla="*/ 348700 h 715479"/>
                  <a:gd name="connsiteX89" fmla="*/ 529939 w 10455568"/>
                  <a:gd name="connsiteY89" fmla="*/ 355789 h 715479"/>
                  <a:gd name="connsiteX90" fmla="*/ 461851 w 10455568"/>
                  <a:gd name="connsiteY90" fmla="*/ 386945 h 715479"/>
                  <a:gd name="connsiteX91" fmla="*/ 360707 w 10455568"/>
                  <a:gd name="connsiteY91" fmla="*/ 399082 h 715479"/>
                  <a:gd name="connsiteX92" fmla="*/ 293863 w 10455568"/>
                  <a:gd name="connsiteY92" fmla="*/ 384410 h 715479"/>
                  <a:gd name="connsiteX93" fmla="*/ 280347 w 10455568"/>
                  <a:gd name="connsiteY93" fmla="*/ 382711 h 715479"/>
                  <a:gd name="connsiteX94" fmla="*/ 108881 w 10455568"/>
                  <a:gd name="connsiteY94" fmla="*/ 393231 h 715479"/>
                  <a:gd name="connsiteX95" fmla="*/ 53435 w 10455568"/>
                  <a:gd name="connsiteY95" fmla="*/ 397222 h 715479"/>
                  <a:gd name="connsiteX96" fmla="*/ 0 w 10455568"/>
                  <a:gd name="connsiteY96" fmla="*/ 409348 h 71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0455568" h="715479">
                    <a:moveTo>
                      <a:pt x="0" y="0"/>
                    </a:moveTo>
                    <a:lnTo>
                      <a:pt x="10455568" y="0"/>
                    </a:lnTo>
                    <a:lnTo>
                      <a:pt x="10434629" y="8947"/>
                    </a:lnTo>
                    <a:cubicBezTo>
                      <a:pt x="10373917" y="32898"/>
                      <a:pt x="10311087" y="51455"/>
                      <a:pt x="10249341" y="73146"/>
                    </a:cubicBezTo>
                    <a:cubicBezTo>
                      <a:pt x="10223176" y="82504"/>
                      <a:pt x="10198388" y="94974"/>
                      <a:pt x="10172148" y="103170"/>
                    </a:cubicBezTo>
                    <a:cubicBezTo>
                      <a:pt x="10113395" y="121743"/>
                      <a:pt x="10053617" y="138053"/>
                      <a:pt x="9994576" y="156647"/>
                    </a:cubicBezTo>
                    <a:cubicBezTo>
                      <a:pt x="9960929" y="167389"/>
                      <a:pt x="9928899" y="184724"/>
                      <a:pt x="9894474" y="192604"/>
                    </a:cubicBezTo>
                    <a:cubicBezTo>
                      <a:pt x="9812718" y="211289"/>
                      <a:pt x="9730121" y="226242"/>
                      <a:pt x="9647603" y="242354"/>
                    </a:cubicBezTo>
                    <a:cubicBezTo>
                      <a:pt x="9562500" y="258935"/>
                      <a:pt x="9477721" y="276078"/>
                      <a:pt x="9392533" y="291498"/>
                    </a:cubicBezTo>
                    <a:cubicBezTo>
                      <a:pt x="9345891" y="299632"/>
                      <a:pt x="9298681" y="303723"/>
                      <a:pt x="9252019" y="311564"/>
                    </a:cubicBezTo>
                    <a:cubicBezTo>
                      <a:pt x="9211115" y="318433"/>
                      <a:pt x="9170740" y="328758"/>
                      <a:pt x="9129899" y="336497"/>
                    </a:cubicBezTo>
                    <a:cubicBezTo>
                      <a:pt x="9094507" y="342987"/>
                      <a:pt x="9058706" y="347759"/>
                      <a:pt x="9023312" y="354253"/>
                    </a:cubicBezTo>
                    <a:cubicBezTo>
                      <a:pt x="8966639" y="364814"/>
                      <a:pt x="8910315" y="376230"/>
                      <a:pt x="8853949" y="387064"/>
                    </a:cubicBezTo>
                    <a:cubicBezTo>
                      <a:pt x="8830350" y="391295"/>
                      <a:pt x="8805902" y="400245"/>
                      <a:pt x="8783278" y="397418"/>
                    </a:cubicBezTo>
                    <a:cubicBezTo>
                      <a:pt x="8726267" y="390232"/>
                      <a:pt x="8671093" y="397198"/>
                      <a:pt x="8615640" y="408552"/>
                    </a:cubicBezTo>
                    <a:cubicBezTo>
                      <a:pt x="8596680" y="412471"/>
                      <a:pt x="8576049" y="413291"/>
                      <a:pt x="8557154" y="409627"/>
                    </a:cubicBezTo>
                    <a:cubicBezTo>
                      <a:pt x="8518491" y="402356"/>
                      <a:pt x="8480716" y="390947"/>
                      <a:pt x="8442474" y="381318"/>
                    </a:cubicBezTo>
                    <a:cubicBezTo>
                      <a:pt x="8438313" y="380145"/>
                      <a:pt x="8433365" y="380189"/>
                      <a:pt x="8428959" y="379618"/>
                    </a:cubicBezTo>
                    <a:cubicBezTo>
                      <a:pt x="8403970" y="376366"/>
                      <a:pt x="8379279" y="373098"/>
                      <a:pt x="8354329" y="370428"/>
                    </a:cubicBezTo>
                    <a:cubicBezTo>
                      <a:pt x="8340833" y="369017"/>
                      <a:pt x="8327184" y="369657"/>
                      <a:pt x="8313705" y="368535"/>
                    </a:cubicBezTo>
                    <a:cubicBezTo>
                      <a:pt x="8261532" y="363935"/>
                      <a:pt x="8205623" y="381441"/>
                      <a:pt x="8158571" y="349396"/>
                    </a:cubicBezTo>
                    <a:cubicBezTo>
                      <a:pt x="8128030" y="328752"/>
                      <a:pt x="8100257" y="335890"/>
                      <a:pt x="8069467" y="341485"/>
                    </a:cubicBezTo>
                    <a:cubicBezTo>
                      <a:pt x="8046153" y="345696"/>
                      <a:pt x="8022024" y="346466"/>
                      <a:pt x="7998265" y="348379"/>
                    </a:cubicBezTo>
                    <a:cubicBezTo>
                      <a:pt x="7956565" y="352093"/>
                      <a:pt x="7914826" y="355232"/>
                      <a:pt x="7873167" y="359529"/>
                    </a:cubicBezTo>
                    <a:cubicBezTo>
                      <a:pt x="7859864" y="361016"/>
                      <a:pt x="7846730" y="369197"/>
                      <a:pt x="7833600" y="368926"/>
                    </a:cubicBezTo>
                    <a:cubicBezTo>
                      <a:pt x="7772906" y="367528"/>
                      <a:pt x="7711993" y="362939"/>
                      <a:pt x="7651338" y="362121"/>
                    </a:cubicBezTo>
                    <a:cubicBezTo>
                      <a:pt x="7616924" y="361556"/>
                      <a:pt x="7582209" y="369456"/>
                      <a:pt x="7548003" y="367710"/>
                    </a:cubicBezTo>
                    <a:cubicBezTo>
                      <a:pt x="7508539" y="365739"/>
                      <a:pt x="7469448" y="356458"/>
                      <a:pt x="7430093" y="351855"/>
                    </a:cubicBezTo>
                    <a:cubicBezTo>
                      <a:pt x="7419227" y="350559"/>
                      <a:pt x="7407516" y="353979"/>
                      <a:pt x="7396245" y="355328"/>
                    </a:cubicBezTo>
                    <a:cubicBezTo>
                      <a:pt x="7383524" y="356781"/>
                      <a:pt x="7371134" y="358791"/>
                      <a:pt x="7358394" y="359950"/>
                    </a:cubicBezTo>
                    <a:cubicBezTo>
                      <a:pt x="7319573" y="363179"/>
                      <a:pt x="7280655" y="364958"/>
                      <a:pt x="7241933" y="369637"/>
                    </a:cubicBezTo>
                    <a:cubicBezTo>
                      <a:pt x="7218235" y="372418"/>
                      <a:pt x="7194108" y="386008"/>
                      <a:pt x="7171767" y="383160"/>
                    </a:cubicBezTo>
                    <a:cubicBezTo>
                      <a:pt x="7126248" y="377813"/>
                      <a:pt x="7082583" y="399728"/>
                      <a:pt x="7036569" y="387132"/>
                    </a:cubicBezTo>
                    <a:cubicBezTo>
                      <a:pt x="7022328" y="383442"/>
                      <a:pt x="7003983" y="396347"/>
                      <a:pt x="6987200" y="398073"/>
                    </a:cubicBezTo>
                    <a:cubicBezTo>
                      <a:pt x="6945251" y="402388"/>
                      <a:pt x="6903183" y="404965"/>
                      <a:pt x="6861115" y="407542"/>
                    </a:cubicBezTo>
                    <a:cubicBezTo>
                      <a:pt x="6823394" y="409822"/>
                      <a:pt x="6784520" y="416550"/>
                      <a:pt x="6747718" y="410900"/>
                    </a:cubicBezTo>
                    <a:cubicBezTo>
                      <a:pt x="6709137" y="404791"/>
                      <a:pt x="6674999" y="408284"/>
                      <a:pt x="6638839" y="420654"/>
                    </a:cubicBezTo>
                    <a:cubicBezTo>
                      <a:pt x="6614066" y="429044"/>
                      <a:pt x="6587444" y="431733"/>
                      <a:pt x="6561486" y="435540"/>
                    </a:cubicBezTo>
                    <a:cubicBezTo>
                      <a:pt x="6533513" y="439778"/>
                      <a:pt x="6502069" y="435804"/>
                      <a:pt x="6477200" y="447113"/>
                    </a:cubicBezTo>
                    <a:cubicBezTo>
                      <a:pt x="6403159" y="480713"/>
                      <a:pt x="6325566" y="492119"/>
                      <a:pt x="6246111" y="497537"/>
                    </a:cubicBezTo>
                    <a:cubicBezTo>
                      <a:pt x="6231608" y="498524"/>
                      <a:pt x="6216540" y="495475"/>
                      <a:pt x="6202328" y="492074"/>
                    </a:cubicBezTo>
                    <a:cubicBezTo>
                      <a:pt x="6119346" y="471508"/>
                      <a:pt x="6038018" y="479381"/>
                      <a:pt x="5956458" y="500965"/>
                    </a:cubicBezTo>
                    <a:cubicBezTo>
                      <a:pt x="5939584" y="505613"/>
                      <a:pt x="5920486" y="507499"/>
                      <a:pt x="5903139" y="505186"/>
                    </a:cubicBezTo>
                    <a:cubicBezTo>
                      <a:pt x="5854306" y="498315"/>
                      <a:pt x="5806470" y="484677"/>
                      <a:pt x="5757547" y="480730"/>
                    </a:cubicBezTo>
                    <a:cubicBezTo>
                      <a:pt x="5676701" y="474297"/>
                      <a:pt x="5610121" y="519038"/>
                      <a:pt x="5540270" y="550023"/>
                    </a:cubicBezTo>
                    <a:cubicBezTo>
                      <a:pt x="5473801" y="579316"/>
                      <a:pt x="5419599" y="638949"/>
                      <a:pt x="5338128" y="631974"/>
                    </a:cubicBezTo>
                    <a:cubicBezTo>
                      <a:pt x="5329931" y="631367"/>
                      <a:pt x="5321476" y="639812"/>
                      <a:pt x="5312622" y="642454"/>
                    </a:cubicBezTo>
                    <a:cubicBezTo>
                      <a:pt x="5288350" y="649647"/>
                      <a:pt x="5264155" y="657994"/>
                      <a:pt x="5239393" y="662307"/>
                    </a:cubicBezTo>
                    <a:cubicBezTo>
                      <a:pt x="5209181" y="667862"/>
                      <a:pt x="5178072" y="668817"/>
                      <a:pt x="5147821" y="673791"/>
                    </a:cubicBezTo>
                    <a:cubicBezTo>
                      <a:pt x="5108908" y="679940"/>
                      <a:pt x="5070972" y="691848"/>
                      <a:pt x="5032111" y="694497"/>
                    </a:cubicBezTo>
                    <a:cubicBezTo>
                      <a:pt x="5000793" y="696632"/>
                      <a:pt x="4969032" y="688019"/>
                      <a:pt x="4937648" y="684913"/>
                    </a:cubicBezTo>
                    <a:cubicBezTo>
                      <a:pt x="4893363" y="680649"/>
                      <a:pt x="4845361" y="685962"/>
                      <a:pt x="4805529" y="670032"/>
                    </a:cubicBezTo>
                    <a:cubicBezTo>
                      <a:pt x="4763006" y="653119"/>
                      <a:pt x="4723244" y="646796"/>
                      <a:pt x="4681029" y="655792"/>
                    </a:cubicBezTo>
                    <a:cubicBezTo>
                      <a:pt x="4666957" y="658791"/>
                      <a:pt x="4649519" y="672217"/>
                      <a:pt x="4643990" y="685120"/>
                    </a:cubicBezTo>
                    <a:cubicBezTo>
                      <a:pt x="4631676" y="713928"/>
                      <a:pt x="4612585" y="720184"/>
                      <a:pt x="4585542" y="712411"/>
                    </a:cubicBezTo>
                    <a:cubicBezTo>
                      <a:pt x="4562077" y="705853"/>
                      <a:pt x="4533672" y="703713"/>
                      <a:pt x="4516947" y="689117"/>
                    </a:cubicBezTo>
                    <a:cubicBezTo>
                      <a:pt x="4469552" y="647774"/>
                      <a:pt x="4412904" y="650180"/>
                      <a:pt x="4356995" y="642048"/>
                    </a:cubicBezTo>
                    <a:cubicBezTo>
                      <a:pt x="4322867" y="637088"/>
                      <a:pt x="4291523" y="638934"/>
                      <a:pt x="4258219" y="646156"/>
                    </a:cubicBezTo>
                    <a:cubicBezTo>
                      <a:pt x="4185895" y="662159"/>
                      <a:pt x="4113776" y="651342"/>
                      <a:pt x="4042233" y="636117"/>
                    </a:cubicBezTo>
                    <a:cubicBezTo>
                      <a:pt x="3994923" y="625941"/>
                      <a:pt x="3946812" y="621063"/>
                      <a:pt x="3899777" y="610576"/>
                    </a:cubicBezTo>
                    <a:cubicBezTo>
                      <a:pt x="3864554" y="602488"/>
                      <a:pt x="3829196" y="592371"/>
                      <a:pt x="3796441" y="577707"/>
                    </a:cubicBezTo>
                    <a:cubicBezTo>
                      <a:pt x="3748937" y="556178"/>
                      <a:pt x="3706395" y="521788"/>
                      <a:pt x="3648774" y="535623"/>
                    </a:cubicBezTo>
                    <a:cubicBezTo>
                      <a:pt x="3598036" y="547820"/>
                      <a:pt x="3550396" y="532716"/>
                      <a:pt x="3502227" y="518518"/>
                    </a:cubicBezTo>
                    <a:cubicBezTo>
                      <a:pt x="3466848" y="508111"/>
                      <a:pt x="3431455" y="497410"/>
                      <a:pt x="3395228" y="491723"/>
                    </a:cubicBezTo>
                    <a:cubicBezTo>
                      <a:pt x="3352235" y="485040"/>
                      <a:pt x="3304663" y="492363"/>
                      <a:pt x="3265757" y="477242"/>
                    </a:cubicBezTo>
                    <a:cubicBezTo>
                      <a:pt x="3225052" y="461369"/>
                      <a:pt x="3193136" y="476075"/>
                      <a:pt x="3158404" y="483689"/>
                    </a:cubicBezTo>
                    <a:cubicBezTo>
                      <a:pt x="3102986" y="495623"/>
                      <a:pt x="3048333" y="514498"/>
                      <a:pt x="2990483" y="499212"/>
                    </a:cubicBezTo>
                    <a:cubicBezTo>
                      <a:pt x="2920173" y="480697"/>
                      <a:pt x="2850324" y="460405"/>
                      <a:pt x="2779802" y="443069"/>
                    </a:cubicBezTo>
                    <a:cubicBezTo>
                      <a:pt x="2752548" y="436477"/>
                      <a:pt x="2723606" y="434954"/>
                      <a:pt x="2695508" y="433082"/>
                    </a:cubicBezTo>
                    <a:cubicBezTo>
                      <a:pt x="2668903" y="431690"/>
                      <a:pt x="2637847" y="441965"/>
                      <a:pt x="2616713" y="431172"/>
                    </a:cubicBezTo>
                    <a:cubicBezTo>
                      <a:pt x="2562378" y="403411"/>
                      <a:pt x="2507687" y="391698"/>
                      <a:pt x="2447364" y="395810"/>
                    </a:cubicBezTo>
                    <a:cubicBezTo>
                      <a:pt x="2424744" y="397352"/>
                      <a:pt x="2401814" y="385802"/>
                      <a:pt x="2378751" y="385044"/>
                    </a:cubicBezTo>
                    <a:cubicBezTo>
                      <a:pt x="2347229" y="384281"/>
                      <a:pt x="2310735" y="378901"/>
                      <a:pt x="2284230" y="391782"/>
                    </a:cubicBezTo>
                    <a:cubicBezTo>
                      <a:pt x="2221919" y="422248"/>
                      <a:pt x="2168532" y="404037"/>
                      <a:pt x="2110801" y="382042"/>
                    </a:cubicBezTo>
                    <a:cubicBezTo>
                      <a:pt x="2053961" y="360279"/>
                      <a:pt x="1994577" y="343935"/>
                      <a:pt x="1934854" y="331108"/>
                    </a:cubicBezTo>
                    <a:cubicBezTo>
                      <a:pt x="1912400" y="326519"/>
                      <a:pt x="1886705" y="338470"/>
                      <a:pt x="1862479" y="342158"/>
                    </a:cubicBezTo>
                    <a:cubicBezTo>
                      <a:pt x="1853818" y="343333"/>
                      <a:pt x="1844309" y="344855"/>
                      <a:pt x="1836283" y="342488"/>
                    </a:cubicBezTo>
                    <a:cubicBezTo>
                      <a:pt x="1758698" y="319808"/>
                      <a:pt x="1680403" y="303878"/>
                      <a:pt x="1599327" y="323970"/>
                    </a:cubicBezTo>
                    <a:cubicBezTo>
                      <a:pt x="1591888" y="325937"/>
                      <a:pt x="1583257" y="323319"/>
                      <a:pt x="1575578" y="321802"/>
                    </a:cubicBezTo>
                    <a:cubicBezTo>
                      <a:pt x="1538035" y="313873"/>
                      <a:pt x="1500950" y="299795"/>
                      <a:pt x="1463288" y="298576"/>
                    </a:cubicBezTo>
                    <a:cubicBezTo>
                      <a:pt x="1370438" y="295582"/>
                      <a:pt x="1277384" y="298137"/>
                      <a:pt x="1184165" y="298373"/>
                    </a:cubicBezTo>
                    <a:cubicBezTo>
                      <a:pt x="1178344" y="298480"/>
                      <a:pt x="1172255" y="298896"/>
                      <a:pt x="1166899" y="297220"/>
                    </a:cubicBezTo>
                    <a:cubicBezTo>
                      <a:pt x="1131827" y="287082"/>
                      <a:pt x="1102238" y="293180"/>
                      <a:pt x="1074855" y="318934"/>
                    </a:cubicBezTo>
                    <a:cubicBezTo>
                      <a:pt x="1062808" y="330244"/>
                      <a:pt x="1045783" y="336940"/>
                      <a:pt x="1030232" y="343829"/>
                    </a:cubicBezTo>
                    <a:cubicBezTo>
                      <a:pt x="1007334" y="354132"/>
                      <a:pt x="983839" y="364180"/>
                      <a:pt x="959854" y="371351"/>
                    </a:cubicBezTo>
                    <a:cubicBezTo>
                      <a:pt x="936141" y="378210"/>
                      <a:pt x="910825" y="387219"/>
                      <a:pt x="887350" y="384742"/>
                    </a:cubicBezTo>
                    <a:cubicBezTo>
                      <a:pt x="845096" y="380339"/>
                      <a:pt x="804258" y="366810"/>
                      <a:pt x="762349" y="358882"/>
                    </a:cubicBezTo>
                    <a:cubicBezTo>
                      <a:pt x="747884" y="356082"/>
                      <a:pt x="732263" y="357732"/>
                      <a:pt x="717454" y="358448"/>
                    </a:cubicBezTo>
                    <a:cubicBezTo>
                      <a:pt x="683463" y="359893"/>
                      <a:pt x="649238" y="370675"/>
                      <a:pt x="616859" y="348700"/>
                    </a:cubicBezTo>
                    <a:cubicBezTo>
                      <a:pt x="586900" y="328019"/>
                      <a:pt x="558641" y="336644"/>
                      <a:pt x="529939" y="355789"/>
                    </a:cubicBezTo>
                    <a:cubicBezTo>
                      <a:pt x="509309" y="369433"/>
                      <a:pt x="485605" y="380664"/>
                      <a:pt x="461851" y="386945"/>
                    </a:cubicBezTo>
                    <a:cubicBezTo>
                      <a:pt x="429225" y="395576"/>
                      <a:pt x="396634" y="400422"/>
                      <a:pt x="360707" y="399082"/>
                    </a:cubicBezTo>
                    <a:cubicBezTo>
                      <a:pt x="335299" y="398193"/>
                      <a:pt x="314629" y="398437"/>
                      <a:pt x="293863" y="384410"/>
                    </a:cubicBezTo>
                    <a:cubicBezTo>
                      <a:pt x="290517" y="382308"/>
                      <a:pt x="284678" y="382122"/>
                      <a:pt x="280347" y="382711"/>
                    </a:cubicBezTo>
                    <a:cubicBezTo>
                      <a:pt x="223554" y="391535"/>
                      <a:pt x="166827" y="392780"/>
                      <a:pt x="108881" y="393231"/>
                    </a:cubicBezTo>
                    <a:cubicBezTo>
                      <a:pt x="90460" y="393322"/>
                      <a:pt x="71882" y="394571"/>
                      <a:pt x="53435" y="397222"/>
                    </a:cubicBezTo>
                    <a:lnTo>
                      <a:pt x="0" y="409348"/>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2004984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34F0D-9117-97AC-7A2D-177480BAC7A2}"/>
              </a:ext>
            </a:extLst>
          </p:cNvPr>
          <p:cNvSpPr>
            <a:spLocks noGrp="1"/>
          </p:cNvSpPr>
          <p:nvPr>
            <p:ph type="title"/>
          </p:nvPr>
        </p:nvSpPr>
        <p:spPr/>
        <p:txBody>
          <a:bodyPr/>
          <a:lstStyle/>
          <a:p>
            <a:r>
              <a:rPr lang="en-US" dirty="0"/>
              <a:t>Django Backbone</a:t>
            </a:r>
            <a:endParaRPr lang="en-GB" dirty="0"/>
          </a:p>
        </p:txBody>
      </p:sp>
      <p:sp>
        <p:nvSpPr>
          <p:cNvPr id="4" name="Slide Number Placeholder 3">
            <a:extLst>
              <a:ext uri="{FF2B5EF4-FFF2-40B4-BE49-F238E27FC236}">
                <a16:creationId xmlns:a16="http://schemas.microsoft.com/office/drawing/2014/main" id="{B09232B2-1978-2B2F-50CA-25F7714714FB}"/>
              </a:ext>
            </a:extLst>
          </p:cNvPr>
          <p:cNvSpPr>
            <a:spLocks noGrp="1"/>
          </p:cNvSpPr>
          <p:nvPr>
            <p:ph type="sldNum" sz="quarter" idx="12"/>
          </p:nvPr>
        </p:nvSpPr>
        <p:spPr/>
        <p:txBody>
          <a:bodyPr/>
          <a:lstStyle/>
          <a:p>
            <a:fld id="{351B0C85-9CFF-3B42-BE74-68F1856660D0}" type="slidenum">
              <a:rPr lang="en-US" smtClean="0"/>
              <a:t>11</a:t>
            </a:fld>
            <a:endParaRPr lang="en-US"/>
          </a:p>
        </p:txBody>
      </p:sp>
      <p:pic>
        <p:nvPicPr>
          <p:cNvPr id="4098" name="Picture 2" descr="How to create a web app with Django. | by Kristian Roopnarine | Medium">
            <a:extLst>
              <a:ext uri="{FF2B5EF4-FFF2-40B4-BE49-F238E27FC236}">
                <a16:creationId xmlns:a16="http://schemas.microsoft.com/office/drawing/2014/main" id="{CB8B492F-015D-26DE-3A7F-0705399E46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679" y="2231863"/>
            <a:ext cx="6435088" cy="292796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4475FD4-BF4E-7B69-5731-140740D8E57A}"/>
              </a:ext>
            </a:extLst>
          </p:cNvPr>
          <p:cNvSpPr txBox="1"/>
          <p:nvPr/>
        </p:nvSpPr>
        <p:spPr>
          <a:xfrm>
            <a:off x="755779" y="3229063"/>
            <a:ext cx="3900196" cy="646331"/>
          </a:xfrm>
          <a:prstGeom prst="rect">
            <a:avLst/>
          </a:prstGeom>
          <a:noFill/>
        </p:spPr>
        <p:txBody>
          <a:bodyPr wrap="square" rtlCol="0">
            <a:spAutoFit/>
          </a:bodyPr>
          <a:lstStyle/>
          <a:p>
            <a:r>
              <a:rPr lang="en-US" dirty="0"/>
              <a:t>Django, backend, using views and </a:t>
            </a:r>
            <a:r>
              <a:rPr lang="en-US" dirty="0" err="1"/>
              <a:t>urls</a:t>
            </a:r>
            <a:r>
              <a:rPr lang="en-US" dirty="0"/>
              <a:t> to produce the webpages required.</a:t>
            </a:r>
            <a:endParaRPr lang="en-GB" dirty="0"/>
          </a:p>
        </p:txBody>
      </p:sp>
    </p:spTree>
    <p:extLst>
      <p:ext uri="{BB962C8B-B14F-4D97-AF65-F5344CB8AC3E}">
        <p14:creationId xmlns:p14="http://schemas.microsoft.com/office/powerpoint/2010/main" val="24813761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8B19C26-99DB-8340-8739-39D1FA58CE8F}"/>
              </a:ext>
            </a:extLst>
          </p:cNvPr>
          <p:cNvSpPr>
            <a:spLocks noGrp="1"/>
          </p:cNvSpPr>
          <p:nvPr>
            <p:ph type="sldNum" sz="quarter" idx="12"/>
          </p:nvPr>
        </p:nvSpPr>
        <p:spPr/>
        <p:txBody>
          <a:bodyPr/>
          <a:lstStyle/>
          <a:p>
            <a:fld id="{351B0C85-9CFF-3B42-BE74-68F1856660D0}" type="slidenum">
              <a:rPr lang="en-US" smtClean="0"/>
              <a:t>12</a:t>
            </a:fld>
            <a:endParaRPr lang="en-US"/>
          </a:p>
        </p:txBody>
      </p:sp>
      <p:pic>
        <p:nvPicPr>
          <p:cNvPr id="12" name="Content Placeholder 11">
            <a:extLst>
              <a:ext uri="{FF2B5EF4-FFF2-40B4-BE49-F238E27FC236}">
                <a16:creationId xmlns:a16="http://schemas.microsoft.com/office/drawing/2014/main" id="{BFFC7C4D-A049-1DB4-4923-BF98B0CC1437}"/>
              </a:ext>
            </a:extLst>
          </p:cNvPr>
          <p:cNvPicPr>
            <a:picLocks noGrp="1" noChangeAspect="1"/>
          </p:cNvPicPr>
          <p:nvPr>
            <p:ph idx="1"/>
          </p:nvPr>
        </p:nvPicPr>
        <p:blipFill>
          <a:blip r:embed="rId2"/>
          <a:stretch>
            <a:fillRect/>
          </a:stretch>
        </p:blipFill>
        <p:spPr>
          <a:xfrm>
            <a:off x="6585443" y="1642577"/>
            <a:ext cx="4412517" cy="4351338"/>
          </a:xfrm>
        </p:spPr>
      </p:pic>
      <p:pic>
        <p:nvPicPr>
          <p:cNvPr id="10" name="Picture 9">
            <a:extLst>
              <a:ext uri="{FF2B5EF4-FFF2-40B4-BE49-F238E27FC236}">
                <a16:creationId xmlns:a16="http://schemas.microsoft.com/office/drawing/2014/main" id="{15EF5771-2276-B610-5751-6992E3C8E4B0}"/>
              </a:ext>
            </a:extLst>
          </p:cNvPr>
          <p:cNvPicPr>
            <a:picLocks noChangeAspect="1"/>
          </p:cNvPicPr>
          <p:nvPr/>
        </p:nvPicPr>
        <p:blipFill>
          <a:blip r:embed="rId3"/>
          <a:stretch>
            <a:fillRect/>
          </a:stretch>
        </p:blipFill>
        <p:spPr>
          <a:xfrm>
            <a:off x="1024395" y="2581871"/>
            <a:ext cx="4582164" cy="2838846"/>
          </a:xfrm>
          <a:prstGeom prst="rect">
            <a:avLst/>
          </a:prstGeom>
        </p:spPr>
      </p:pic>
    </p:spTree>
    <p:extLst>
      <p:ext uri="{BB962C8B-B14F-4D97-AF65-F5344CB8AC3E}">
        <p14:creationId xmlns:p14="http://schemas.microsoft.com/office/powerpoint/2010/main" val="449603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12" name="Freeform: Shape 11">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13" name="Freeform: Shape 12">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79D69FB5-B5A2-13DD-A3AC-B17D1CC8C2F3}"/>
              </a:ext>
            </a:extLst>
          </p:cNvPr>
          <p:cNvSpPr>
            <a:spLocks noGrp="1"/>
          </p:cNvSpPr>
          <p:nvPr>
            <p:ph type="title"/>
          </p:nvPr>
        </p:nvSpPr>
        <p:spPr>
          <a:xfrm>
            <a:off x="1268127" y="2023558"/>
            <a:ext cx="3521265" cy="2491292"/>
          </a:xfrm>
        </p:spPr>
        <p:txBody>
          <a:bodyPr anchor="t">
            <a:normAutofit/>
          </a:bodyPr>
          <a:lstStyle/>
          <a:p>
            <a:r>
              <a:rPr lang="en-US" sz="4000"/>
              <a:t>The Python Reddit API Wrapper (PRAW)</a:t>
            </a:r>
            <a:endParaRPr lang="en-GB" sz="4000"/>
          </a:p>
        </p:txBody>
      </p:sp>
      <p:sp>
        <p:nvSpPr>
          <p:cNvPr id="4" name="Slide Number Placeholder 3">
            <a:extLst>
              <a:ext uri="{FF2B5EF4-FFF2-40B4-BE49-F238E27FC236}">
                <a16:creationId xmlns:a16="http://schemas.microsoft.com/office/drawing/2014/main" id="{78EFEEF1-D2C6-B541-E512-84AFD4853DB0}"/>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351B0C85-9CFF-3B42-BE74-68F1856660D0}" type="slidenum">
              <a:rPr lang="en-US" sz="4400">
                <a:solidFill>
                  <a:schemeClr val="tx1"/>
                </a:solidFill>
              </a:rPr>
              <a:pPr>
                <a:lnSpc>
                  <a:spcPct val="90000"/>
                </a:lnSpc>
                <a:spcAft>
                  <a:spcPts val="600"/>
                </a:spcAft>
              </a:pPr>
              <a:t>13</a:t>
            </a:fld>
            <a:endParaRPr lang="en-US" sz="4400">
              <a:solidFill>
                <a:schemeClr val="tx1"/>
              </a:solidFill>
            </a:endParaRPr>
          </a:p>
        </p:txBody>
      </p:sp>
      <p:sp>
        <p:nvSpPr>
          <p:cNvPr id="15" name="Freeform: Shape 14">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6">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E5FA63D-8CAC-A51E-7D40-2462DD6DA295}"/>
              </a:ext>
            </a:extLst>
          </p:cNvPr>
          <p:cNvSpPr>
            <a:spLocks noGrp="1"/>
          </p:cNvSpPr>
          <p:nvPr>
            <p:ph idx="1"/>
          </p:nvPr>
        </p:nvSpPr>
        <p:spPr>
          <a:xfrm>
            <a:off x="6099175" y="2716433"/>
            <a:ext cx="5276850" cy="1357626"/>
          </a:xfrm>
        </p:spPr>
        <p:txBody>
          <a:bodyPr>
            <a:normAutofit/>
          </a:bodyPr>
          <a:lstStyle/>
          <a:p>
            <a:r>
              <a:rPr lang="en-US" sz="2400" dirty="0">
                <a:solidFill>
                  <a:schemeClr val="tx1">
                    <a:alpha val="80000"/>
                  </a:schemeClr>
                </a:solidFill>
              </a:rPr>
              <a:t>Scrape reddit for data </a:t>
            </a:r>
          </a:p>
          <a:p>
            <a:r>
              <a:rPr lang="en-US" sz="2400" dirty="0">
                <a:solidFill>
                  <a:schemeClr val="tx1">
                    <a:alpha val="80000"/>
                  </a:schemeClr>
                </a:solidFill>
              </a:rPr>
              <a:t>Scrape the comments and use for sentiment analysis</a:t>
            </a:r>
          </a:p>
          <a:p>
            <a:pPr marL="0" indent="0">
              <a:buNone/>
            </a:pPr>
            <a:endParaRPr lang="en-GB" sz="2400" dirty="0">
              <a:solidFill>
                <a:schemeClr val="tx1">
                  <a:alpha val="80000"/>
                </a:schemeClr>
              </a:solidFill>
            </a:endParaRPr>
          </a:p>
        </p:txBody>
      </p:sp>
      <p:pic>
        <p:nvPicPr>
          <p:cNvPr id="6" name="Picture 5">
            <a:extLst>
              <a:ext uri="{FF2B5EF4-FFF2-40B4-BE49-F238E27FC236}">
                <a16:creationId xmlns:a16="http://schemas.microsoft.com/office/drawing/2014/main" id="{CEE4804C-56BB-542E-C4CF-F2778886CFA5}"/>
              </a:ext>
            </a:extLst>
          </p:cNvPr>
          <p:cNvPicPr>
            <a:picLocks noChangeAspect="1"/>
          </p:cNvPicPr>
          <p:nvPr/>
        </p:nvPicPr>
        <p:blipFill>
          <a:blip r:embed="rId3"/>
          <a:stretch>
            <a:fillRect/>
          </a:stretch>
        </p:blipFill>
        <p:spPr>
          <a:xfrm>
            <a:off x="6446518" y="4143478"/>
            <a:ext cx="4582164" cy="1409897"/>
          </a:xfrm>
          <a:prstGeom prst="rect">
            <a:avLst/>
          </a:prstGeom>
        </p:spPr>
      </p:pic>
    </p:spTree>
    <p:extLst>
      <p:ext uri="{BB962C8B-B14F-4D97-AF65-F5344CB8AC3E}">
        <p14:creationId xmlns:p14="http://schemas.microsoft.com/office/powerpoint/2010/main" val="351966815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3AB8C4-A476-24C7-28A0-B3EFC516B880}"/>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Twitter API</a:t>
            </a:r>
          </a:p>
        </p:txBody>
      </p:sp>
      <p:pic>
        <p:nvPicPr>
          <p:cNvPr id="6" name="Content Placeholder 5">
            <a:extLst>
              <a:ext uri="{FF2B5EF4-FFF2-40B4-BE49-F238E27FC236}">
                <a16:creationId xmlns:a16="http://schemas.microsoft.com/office/drawing/2014/main" id="{5FB73221-84F3-D946-6767-5A29200D9202}"/>
              </a:ext>
            </a:extLst>
          </p:cNvPr>
          <p:cNvPicPr>
            <a:picLocks noGrp="1" noChangeAspect="1"/>
          </p:cNvPicPr>
          <p:nvPr>
            <p:ph idx="1"/>
          </p:nvPr>
        </p:nvPicPr>
        <p:blipFill>
          <a:blip r:embed="rId2"/>
          <a:stretch>
            <a:fillRect/>
          </a:stretch>
        </p:blipFill>
        <p:spPr>
          <a:xfrm>
            <a:off x="4777316" y="2258165"/>
            <a:ext cx="6780700" cy="2339340"/>
          </a:xfrm>
          <a:prstGeom prst="rect">
            <a:avLst/>
          </a:prstGeom>
        </p:spPr>
      </p:pic>
      <p:sp>
        <p:nvSpPr>
          <p:cNvPr id="4" name="Slide Number Placeholder 3">
            <a:extLst>
              <a:ext uri="{FF2B5EF4-FFF2-40B4-BE49-F238E27FC236}">
                <a16:creationId xmlns:a16="http://schemas.microsoft.com/office/drawing/2014/main" id="{0B1677AB-E6B9-730E-6FF2-CBD2F76A8FCD}"/>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351B0C85-9CFF-3B42-BE74-68F1856660D0}" type="slidenum">
              <a:rPr lang="en-US">
                <a:solidFill>
                  <a:schemeClr val="tx1">
                    <a:alpha val="80000"/>
                  </a:schemeClr>
                </a:solidFill>
              </a:rPr>
              <a:pPr>
                <a:spcAft>
                  <a:spcPts val="600"/>
                </a:spcAft>
              </a:pPr>
              <a:t>14</a:t>
            </a:fld>
            <a:endParaRPr lang="en-US">
              <a:solidFill>
                <a:schemeClr val="tx1">
                  <a:alpha val="80000"/>
                </a:schemeClr>
              </a:solidFill>
            </a:endParaRPr>
          </a:p>
        </p:txBody>
      </p:sp>
    </p:spTree>
    <p:extLst>
      <p:ext uri="{BB962C8B-B14F-4D97-AF65-F5344CB8AC3E}">
        <p14:creationId xmlns:p14="http://schemas.microsoft.com/office/powerpoint/2010/main" val="994256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07D3F-E2C9-CC2C-8078-3909C42FFD26}"/>
              </a:ext>
            </a:extLst>
          </p:cNvPr>
          <p:cNvSpPr>
            <a:spLocks noGrp="1"/>
          </p:cNvSpPr>
          <p:nvPr>
            <p:ph type="title"/>
          </p:nvPr>
        </p:nvSpPr>
        <p:spPr/>
        <p:txBody>
          <a:bodyPr/>
          <a:lstStyle/>
          <a:p>
            <a:r>
              <a:rPr lang="en-US" dirty="0"/>
              <a:t>Creating the Model using BERT</a:t>
            </a:r>
            <a:endParaRPr lang="en-GB" dirty="0"/>
          </a:p>
        </p:txBody>
      </p:sp>
      <p:sp>
        <p:nvSpPr>
          <p:cNvPr id="4" name="Slide Number Placeholder 3">
            <a:extLst>
              <a:ext uri="{FF2B5EF4-FFF2-40B4-BE49-F238E27FC236}">
                <a16:creationId xmlns:a16="http://schemas.microsoft.com/office/drawing/2014/main" id="{C135A6E5-93D2-3AC4-1970-1B5EFA9018B1}"/>
              </a:ext>
            </a:extLst>
          </p:cNvPr>
          <p:cNvSpPr>
            <a:spLocks noGrp="1"/>
          </p:cNvSpPr>
          <p:nvPr>
            <p:ph type="sldNum" sz="quarter" idx="12"/>
          </p:nvPr>
        </p:nvSpPr>
        <p:spPr/>
        <p:txBody>
          <a:bodyPr/>
          <a:lstStyle/>
          <a:p>
            <a:fld id="{351B0C85-9CFF-3B42-BE74-68F1856660D0}" type="slidenum">
              <a:rPr lang="en-US" smtClean="0"/>
              <a:t>15</a:t>
            </a:fld>
            <a:endParaRPr lang="en-US"/>
          </a:p>
        </p:txBody>
      </p:sp>
      <p:pic>
        <p:nvPicPr>
          <p:cNvPr id="5122" name="Picture 2" descr="Hugging Face · GitHub">
            <a:extLst>
              <a:ext uri="{FF2B5EF4-FFF2-40B4-BE49-F238E27FC236}">
                <a16:creationId xmlns:a16="http://schemas.microsoft.com/office/drawing/2014/main" id="{A9B527CB-7B81-49A5-C867-EEFC7CB53B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52670" y="2595562"/>
            <a:ext cx="1666875" cy="16668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434E0C8-23CE-02B0-A2BA-1EB33834B388}"/>
              </a:ext>
            </a:extLst>
          </p:cNvPr>
          <p:cNvSpPr txBox="1"/>
          <p:nvPr/>
        </p:nvSpPr>
        <p:spPr>
          <a:xfrm>
            <a:off x="838200" y="2101512"/>
            <a:ext cx="7212564" cy="2031325"/>
          </a:xfrm>
          <a:prstGeom prst="rect">
            <a:avLst/>
          </a:prstGeom>
          <a:noFill/>
        </p:spPr>
        <p:txBody>
          <a:bodyPr wrap="square" rtlCol="0">
            <a:spAutoFit/>
          </a:bodyPr>
          <a:lstStyle/>
          <a:p>
            <a:r>
              <a:rPr lang="en-US" dirty="0"/>
              <a:t>BERT (Bidirectional Encoder Representations from Transformers) a pre-existing model on the English language is imported into the program.</a:t>
            </a:r>
          </a:p>
          <a:p>
            <a:endParaRPr lang="en-US" dirty="0"/>
          </a:p>
          <a:p>
            <a:endParaRPr lang="en-US" dirty="0"/>
          </a:p>
          <a:p>
            <a:endParaRPr lang="en-US" dirty="0"/>
          </a:p>
          <a:p>
            <a:r>
              <a:rPr lang="en-US" dirty="0"/>
              <a:t>BERT is trained using a new dataset which was created from stock/financial tweets from a live twitter stream. </a:t>
            </a:r>
            <a:endParaRPr lang="en-GB" dirty="0"/>
          </a:p>
        </p:txBody>
      </p:sp>
    </p:spTree>
    <p:extLst>
      <p:ext uri="{BB962C8B-B14F-4D97-AF65-F5344CB8AC3E}">
        <p14:creationId xmlns:p14="http://schemas.microsoft.com/office/powerpoint/2010/main" val="18960745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E6993-A8EF-B8B7-FD78-1B101502565F}"/>
              </a:ext>
            </a:extLst>
          </p:cNvPr>
          <p:cNvSpPr>
            <a:spLocks noGrp="1"/>
          </p:cNvSpPr>
          <p:nvPr>
            <p:ph type="title"/>
          </p:nvPr>
        </p:nvSpPr>
        <p:spPr/>
        <p:txBody>
          <a:bodyPr/>
          <a:lstStyle/>
          <a:p>
            <a:r>
              <a:rPr lang="en-US"/>
              <a:t>Creating the dataset</a:t>
            </a:r>
            <a:endParaRPr lang="en-GB" dirty="0"/>
          </a:p>
        </p:txBody>
      </p:sp>
      <p:sp>
        <p:nvSpPr>
          <p:cNvPr id="4" name="Slide Number Placeholder 3">
            <a:extLst>
              <a:ext uri="{FF2B5EF4-FFF2-40B4-BE49-F238E27FC236}">
                <a16:creationId xmlns:a16="http://schemas.microsoft.com/office/drawing/2014/main" id="{C63AAF38-685B-D5CC-D3D4-58F244B4BCFC}"/>
              </a:ext>
            </a:extLst>
          </p:cNvPr>
          <p:cNvSpPr>
            <a:spLocks noGrp="1"/>
          </p:cNvSpPr>
          <p:nvPr>
            <p:ph type="sldNum" sz="quarter" idx="12"/>
          </p:nvPr>
        </p:nvSpPr>
        <p:spPr/>
        <p:txBody>
          <a:bodyPr/>
          <a:lstStyle/>
          <a:p>
            <a:fld id="{351B0C85-9CFF-3B42-BE74-68F1856660D0}" type="slidenum">
              <a:rPr lang="en-US" smtClean="0"/>
              <a:t>16</a:t>
            </a:fld>
            <a:endParaRPr lang="en-US"/>
          </a:p>
        </p:txBody>
      </p:sp>
      <p:pic>
        <p:nvPicPr>
          <p:cNvPr id="9" name="Picture 8">
            <a:extLst>
              <a:ext uri="{FF2B5EF4-FFF2-40B4-BE49-F238E27FC236}">
                <a16:creationId xmlns:a16="http://schemas.microsoft.com/office/drawing/2014/main" id="{D5691D58-59C0-38C4-70F3-F36BF461250F}"/>
              </a:ext>
            </a:extLst>
          </p:cNvPr>
          <p:cNvPicPr>
            <a:picLocks noChangeAspect="1"/>
          </p:cNvPicPr>
          <p:nvPr/>
        </p:nvPicPr>
        <p:blipFill>
          <a:blip r:embed="rId2"/>
          <a:stretch>
            <a:fillRect/>
          </a:stretch>
        </p:blipFill>
        <p:spPr>
          <a:xfrm>
            <a:off x="4652433" y="1997698"/>
            <a:ext cx="2887133" cy="3448521"/>
          </a:xfrm>
          <a:prstGeom prst="rect">
            <a:avLst/>
          </a:prstGeom>
        </p:spPr>
      </p:pic>
    </p:spTree>
    <p:extLst>
      <p:ext uri="{BB962C8B-B14F-4D97-AF65-F5344CB8AC3E}">
        <p14:creationId xmlns:p14="http://schemas.microsoft.com/office/powerpoint/2010/main" val="3228375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5044546-8F27-D183-9F28-0407659DCFC0}"/>
              </a:ext>
            </a:extLst>
          </p:cNvPr>
          <p:cNvSpPr>
            <a:spLocks noGrp="1"/>
          </p:cNvSpPr>
          <p:nvPr>
            <p:ph type="title"/>
          </p:nvPr>
        </p:nvSpPr>
        <p:spPr>
          <a:xfrm>
            <a:off x="966952" y="1204108"/>
            <a:ext cx="2669406" cy="1781175"/>
          </a:xfrm>
        </p:spPr>
        <p:txBody>
          <a:bodyPr>
            <a:normAutofit fontScale="90000"/>
          </a:bodyPr>
          <a:lstStyle/>
          <a:p>
            <a:r>
              <a:rPr lang="en-US" sz="3200" dirty="0">
                <a:solidFill>
                  <a:srgbClr val="FFFFFF"/>
                </a:solidFill>
              </a:rPr>
              <a:t>Preprocessing Twitter Stream/Creating Dataset</a:t>
            </a:r>
            <a:endParaRPr lang="en-GB" sz="3200" dirty="0">
              <a:solidFill>
                <a:srgbClr val="FFFFFF"/>
              </a:solidFill>
            </a:endParaRPr>
          </a:p>
        </p:txBody>
      </p:sp>
      <p:sp>
        <p:nvSpPr>
          <p:cNvPr id="3" name="Content Placeholder 2">
            <a:extLst>
              <a:ext uri="{FF2B5EF4-FFF2-40B4-BE49-F238E27FC236}">
                <a16:creationId xmlns:a16="http://schemas.microsoft.com/office/drawing/2014/main" id="{358CE397-5311-1EE3-FEC3-4D24D64AA3EC}"/>
              </a:ext>
            </a:extLst>
          </p:cNvPr>
          <p:cNvSpPr>
            <a:spLocks noGrp="1"/>
          </p:cNvSpPr>
          <p:nvPr>
            <p:ph idx="1"/>
          </p:nvPr>
        </p:nvSpPr>
        <p:spPr>
          <a:xfrm>
            <a:off x="966951" y="3355130"/>
            <a:ext cx="2669407" cy="2427333"/>
          </a:xfrm>
        </p:spPr>
        <p:txBody>
          <a:bodyPr>
            <a:normAutofit/>
          </a:bodyPr>
          <a:lstStyle/>
          <a:p>
            <a:r>
              <a:rPr lang="en-US" sz="1600"/>
              <a:t>Using LangDetect and Preprocesser module</a:t>
            </a:r>
            <a:endParaRPr lang="en-GB" sz="1600"/>
          </a:p>
        </p:txBody>
      </p:sp>
      <p:pic>
        <p:nvPicPr>
          <p:cNvPr id="6" name="Picture 5">
            <a:extLst>
              <a:ext uri="{FF2B5EF4-FFF2-40B4-BE49-F238E27FC236}">
                <a16:creationId xmlns:a16="http://schemas.microsoft.com/office/drawing/2014/main" id="{42DEB732-DACD-DB5B-AD5A-9B203E72B722}"/>
              </a:ext>
            </a:extLst>
          </p:cNvPr>
          <p:cNvPicPr>
            <a:picLocks noChangeAspect="1"/>
          </p:cNvPicPr>
          <p:nvPr/>
        </p:nvPicPr>
        <p:blipFill>
          <a:blip r:embed="rId2"/>
          <a:stretch>
            <a:fillRect/>
          </a:stretch>
        </p:blipFill>
        <p:spPr>
          <a:xfrm>
            <a:off x="4839412" y="952500"/>
            <a:ext cx="6549103" cy="4829963"/>
          </a:xfrm>
          <a:prstGeom prst="rect">
            <a:avLst/>
          </a:prstGeom>
        </p:spPr>
      </p:pic>
      <p:sp>
        <p:nvSpPr>
          <p:cNvPr id="4" name="Slide Number Placeholder 3">
            <a:extLst>
              <a:ext uri="{FF2B5EF4-FFF2-40B4-BE49-F238E27FC236}">
                <a16:creationId xmlns:a16="http://schemas.microsoft.com/office/drawing/2014/main" id="{42B4CEE4-DE9A-0158-5769-C7FC2E7181B5}"/>
              </a:ext>
            </a:extLst>
          </p:cNvPr>
          <p:cNvSpPr>
            <a:spLocks noGrp="1"/>
          </p:cNvSpPr>
          <p:nvPr>
            <p:ph type="sldNum" sz="quarter" idx="12"/>
          </p:nvPr>
        </p:nvSpPr>
        <p:spPr>
          <a:xfrm>
            <a:off x="10325100" y="6356350"/>
            <a:ext cx="1028700" cy="365125"/>
          </a:xfrm>
        </p:spPr>
        <p:txBody>
          <a:bodyPr>
            <a:normAutofit/>
          </a:bodyPr>
          <a:lstStyle/>
          <a:p>
            <a:pPr>
              <a:spcAft>
                <a:spcPts val="600"/>
              </a:spcAft>
            </a:pPr>
            <a:fld id="{351B0C85-9CFF-3B42-BE74-68F1856660D0}" type="slidenum">
              <a:rPr lang="en-US">
                <a:solidFill>
                  <a:prstClr val="black">
                    <a:tint val="75000"/>
                  </a:prstClr>
                </a:solidFill>
              </a:rPr>
              <a:pPr>
                <a:spcAft>
                  <a:spcPts val="600"/>
                </a:spcAft>
              </a:pPr>
              <a:t>17</a:t>
            </a:fld>
            <a:endParaRPr lang="en-US">
              <a:solidFill>
                <a:prstClr val="black">
                  <a:tint val="75000"/>
                </a:prstClr>
              </a:solidFill>
            </a:endParaRPr>
          </a:p>
        </p:txBody>
      </p:sp>
    </p:spTree>
    <p:extLst>
      <p:ext uri="{BB962C8B-B14F-4D97-AF65-F5344CB8AC3E}">
        <p14:creationId xmlns:p14="http://schemas.microsoft.com/office/powerpoint/2010/main" val="3666677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6C3C49-FA75-656A-FD30-E6C67FC7ECB3}"/>
              </a:ext>
            </a:extLst>
          </p:cNvPr>
          <p:cNvSpPr>
            <a:spLocks noGrp="1"/>
          </p:cNvSpPr>
          <p:nvPr>
            <p:ph type="title"/>
          </p:nvPr>
        </p:nvSpPr>
        <p:spPr/>
        <p:txBody>
          <a:bodyPr/>
          <a:lstStyle/>
          <a:p>
            <a:r>
              <a:rPr lang="en-US" dirty="0"/>
              <a:t>Processing Dataset</a:t>
            </a:r>
            <a:endParaRPr lang="en-GB" dirty="0"/>
          </a:p>
        </p:txBody>
      </p:sp>
      <p:sp>
        <p:nvSpPr>
          <p:cNvPr id="4" name="Slide Number Placeholder 3">
            <a:extLst>
              <a:ext uri="{FF2B5EF4-FFF2-40B4-BE49-F238E27FC236}">
                <a16:creationId xmlns:a16="http://schemas.microsoft.com/office/drawing/2014/main" id="{DB19A947-9D77-0EA2-9F1B-47311F678089}"/>
              </a:ext>
            </a:extLst>
          </p:cNvPr>
          <p:cNvSpPr>
            <a:spLocks noGrp="1"/>
          </p:cNvSpPr>
          <p:nvPr>
            <p:ph type="sldNum" sz="quarter" idx="12"/>
          </p:nvPr>
        </p:nvSpPr>
        <p:spPr/>
        <p:txBody>
          <a:bodyPr/>
          <a:lstStyle/>
          <a:p>
            <a:fld id="{351B0C85-9CFF-3B42-BE74-68F1856660D0}" type="slidenum">
              <a:rPr lang="en-US" smtClean="0"/>
              <a:t>18</a:t>
            </a:fld>
            <a:endParaRPr lang="en-US"/>
          </a:p>
        </p:txBody>
      </p:sp>
      <p:pic>
        <p:nvPicPr>
          <p:cNvPr id="6" name="Picture 5">
            <a:extLst>
              <a:ext uri="{FF2B5EF4-FFF2-40B4-BE49-F238E27FC236}">
                <a16:creationId xmlns:a16="http://schemas.microsoft.com/office/drawing/2014/main" id="{A5F4570A-CE64-E746-7D2B-5C1FA784129E}"/>
              </a:ext>
            </a:extLst>
          </p:cNvPr>
          <p:cNvPicPr>
            <a:picLocks noChangeAspect="1"/>
          </p:cNvPicPr>
          <p:nvPr/>
        </p:nvPicPr>
        <p:blipFill>
          <a:blip r:embed="rId2"/>
          <a:stretch>
            <a:fillRect/>
          </a:stretch>
        </p:blipFill>
        <p:spPr>
          <a:xfrm>
            <a:off x="950168" y="1690688"/>
            <a:ext cx="8184502" cy="2515583"/>
          </a:xfrm>
          <a:prstGeom prst="rect">
            <a:avLst/>
          </a:prstGeom>
        </p:spPr>
      </p:pic>
      <p:pic>
        <p:nvPicPr>
          <p:cNvPr id="8" name="Picture 7">
            <a:extLst>
              <a:ext uri="{FF2B5EF4-FFF2-40B4-BE49-F238E27FC236}">
                <a16:creationId xmlns:a16="http://schemas.microsoft.com/office/drawing/2014/main" id="{4DC7C3DB-C08E-BA53-E9A8-462625BD08A6}"/>
              </a:ext>
            </a:extLst>
          </p:cNvPr>
          <p:cNvPicPr>
            <a:picLocks noChangeAspect="1"/>
          </p:cNvPicPr>
          <p:nvPr/>
        </p:nvPicPr>
        <p:blipFill>
          <a:blip r:embed="rId3"/>
          <a:stretch>
            <a:fillRect/>
          </a:stretch>
        </p:blipFill>
        <p:spPr>
          <a:xfrm>
            <a:off x="6238161" y="4519204"/>
            <a:ext cx="5115639" cy="1620339"/>
          </a:xfrm>
          <a:prstGeom prst="rect">
            <a:avLst/>
          </a:prstGeom>
        </p:spPr>
      </p:pic>
    </p:spTree>
    <p:extLst>
      <p:ext uri="{BB962C8B-B14F-4D97-AF65-F5344CB8AC3E}">
        <p14:creationId xmlns:p14="http://schemas.microsoft.com/office/powerpoint/2010/main" val="2010923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1FF28-D152-116F-CD31-CAB54041965B}"/>
              </a:ext>
            </a:extLst>
          </p:cNvPr>
          <p:cNvSpPr>
            <a:spLocks noGrp="1"/>
          </p:cNvSpPr>
          <p:nvPr>
            <p:ph type="title"/>
          </p:nvPr>
        </p:nvSpPr>
        <p:spPr/>
        <p:txBody>
          <a:bodyPr/>
          <a:lstStyle/>
          <a:p>
            <a:r>
              <a:rPr lang="en-US" dirty="0"/>
              <a:t>Fine tuning the model / training the dataset</a:t>
            </a:r>
            <a:endParaRPr lang="en-GB" dirty="0"/>
          </a:p>
        </p:txBody>
      </p:sp>
      <p:pic>
        <p:nvPicPr>
          <p:cNvPr id="6" name="Content Placeholder 5">
            <a:extLst>
              <a:ext uri="{FF2B5EF4-FFF2-40B4-BE49-F238E27FC236}">
                <a16:creationId xmlns:a16="http://schemas.microsoft.com/office/drawing/2014/main" id="{FB7AE2A1-4E9D-527B-AA2B-846083267A89}"/>
              </a:ext>
            </a:extLst>
          </p:cNvPr>
          <p:cNvPicPr>
            <a:picLocks noGrp="1" noChangeAspect="1"/>
          </p:cNvPicPr>
          <p:nvPr>
            <p:ph idx="1"/>
          </p:nvPr>
        </p:nvPicPr>
        <p:blipFill>
          <a:blip r:embed="rId2"/>
          <a:stretch>
            <a:fillRect/>
          </a:stretch>
        </p:blipFill>
        <p:spPr>
          <a:xfrm>
            <a:off x="2275111" y="1825625"/>
            <a:ext cx="7641778" cy="4351338"/>
          </a:xfrm>
        </p:spPr>
      </p:pic>
      <p:sp>
        <p:nvSpPr>
          <p:cNvPr id="4" name="Slide Number Placeholder 3">
            <a:extLst>
              <a:ext uri="{FF2B5EF4-FFF2-40B4-BE49-F238E27FC236}">
                <a16:creationId xmlns:a16="http://schemas.microsoft.com/office/drawing/2014/main" id="{94A219AF-3720-7E8F-2B30-578FD029F12A}"/>
              </a:ext>
            </a:extLst>
          </p:cNvPr>
          <p:cNvSpPr>
            <a:spLocks noGrp="1"/>
          </p:cNvSpPr>
          <p:nvPr>
            <p:ph type="sldNum" sz="quarter" idx="12"/>
          </p:nvPr>
        </p:nvSpPr>
        <p:spPr/>
        <p:txBody>
          <a:bodyPr/>
          <a:lstStyle/>
          <a:p>
            <a:fld id="{351B0C85-9CFF-3B42-BE74-68F1856660D0}" type="slidenum">
              <a:rPr lang="en-US" smtClean="0"/>
              <a:t>19</a:t>
            </a:fld>
            <a:endParaRPr lang="en-US"/>
          </a:p>
        </p:txBody>
      </p:sp>
    </p:spTree>
    <p:extLst>
      <p:ext uri="{BB962C8B-B14F-4D97-AF65-F5344CB8AC3E}">
        <p14:creationId xmlns:p14="http://schemas.microsoft.com/office/powerpoint/2010/main" val="1748244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1" name="Freeform: Shape 20">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2" name="Freeform: Shape 21">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p:cNvSpPr>
            <a:spLocks noGrp="1"/>
          </p:cNvSpPr>
          <p:nvPr>
            <p:ph type="title"/>
          </p:nvPr>
        </p:nvSpPr>
        <p:spPr>
          <a:xfrm>
            <a:off x="1268127" y="2023558"/>
            <a:ext cx="3521265" cy="2491292"/>
          </a:xfrm>
        </p:spPr>
        <p:txBody>
          <a:bodyPr anchor="t">
            <a:normAutofit/>
          </a:bodyPr>
          <a:lstStyle/>
          <a:p>
            <a:r>
              <a:rPr lang="en-US" sz="4000"/>
              <a:t>Project Objectives</a:t>
            </a:r>
          </a:p>
        </p:txBody>
      </p:sp>
      <p:sp>
        <p:nvSpPr>
          <p:cNvPr id="4" name="Slide Number Placeholder 3"/>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351B0C85-9CFF-3B42-BE74-68F1856660D0}" type="slidenum">
              <a:rPr lang="en-US" sz="4400">
                <a:solidFill>
                  <a:schemeClr val="tx1"/>
                </a:solidFill>
              </a:rPr>
              <a:pPr>
                <a:lnSpc>
                  <a:spcPct val="90000"/>
                </a:lnSpc>
                <a:spcAft>
                  <a:spcPts val="600"/>
                </a:spcAft>
              </a:pPr>
              <a:t>2</a:t>
            </a:fld>
            <a:endParaRPr lang="en-US" sz="4400">
              <a:solidFill>
                <a:schemeClr val="tx1"/>
              </a:solidFill>
            </a:endParaRPr>
          </a:p>
        </p:txBody>
      </p:sp>
      <p:sp>
        <p:nvSpPr>
          <p:cNvPr id="24" name="Freeform: Shape 23">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p:cNvSpPr>
            <a:spLocks noGrp="1"/>
          </p:cNvSpPr>
          <p:nvPr>
            <p:ph idx="1"/>
          </p:nvPr>
        </p:nvSpPr>
        <p:spPr>
          <a:xfrm>
            <a:off x="6099175" y="1311088"/>
            <a:ext cx="5276850" cy="4327261"/>
          </a:xfrm>
        </p:spPr>
        <p:txBody>
          <a:bodyPr>
            <a:normAutofit/>
          </a:bodyPr>
          <a:lstStyle/>
          <a:p>
            <a:r>
              <a:rPr lang="en-US" sz="2400">
                <a:solidFill>
                  <a:schemeClr val="tx1">
                    <a:alpha val="80000"/>
                  </a:schemeClr>
                </a:solidFill>
              </a:rPr>
              <a:t>To research about meme stocks</a:t>
            </a:r>
          </a:p>
          <a:p>
            <a:r>
              <a:rPr lang="en-US" sz="2400">
                <a:solidFill>
                  <a:schemeClr val="tx1">
                    <a:alpha val="80000"/>
                  </a:schemeClr>
                </a:solidFill>
              </a:rPr>
              <a:t>To investigate the influence of social media on stock market trading </a:t>
            </a:r>
          </a:p>
          <a:p>
            <a:r>
              <a:rPr lang="en-US" sz="2400">
                <a:solidFill>
                  <a:schemeClr val="tx1">
                    <a:alpha val="80000"/>
                  </a:schemeClr>
                </a:solidFill>
              </a:rPr>
              <a:t>Market research on current available applications</a:t>
            </a:r>
          </a:p>
          <a:p>
            <a:r>
              <a:rPr lang="en-US" sz="2400">
                <a:solidFill>
                  <a:schemeClr val="tx1">
                    <a:alpha val="80000"/>
                  </a:schemeClr>
                </a:solidFill>
              </a:rPr>
              <a:t>To investigate and explore current tools and apps for sentiment analysis</a:t>
            </a:r>
          </a:p>
          <a:p>
            <a:r>
              <a:rPr lang="en-US" sz="2400">
                <a:solidFill>
                  <a:schemeClr val="tx1">
                    <a:alpha val="80000"/>
                  </a:schemeClr>
                </a:solidFill>
              </a:rPr>
              <a:t>To develop a web app using Django back-end</a:t>
            </a:r>
          </a:p>
        </p:txBody>
      </p:sp>
    </p:spTree>
    <p:extLst>
      <p:ext uri="{BB962C8B-B14F-4D97-AF65-F5344CB8AC3E}">
        <p14:creationId xmlns:p14="http://schemas.microsoft.com/office/powerpoint/2010/main" val="178699346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4F504-8907-1608-5366-50464EF47CF3}"/>
              </a:ext>
            </a:extLst>
          </p:cNvPr>
          <p:cNvSpPr>
            <a:spLocks noGrp="1"/>
          </p:cNvSpPr>
          <p:nvPr>
            <p:ph type="title"/>
          </p:nvPr>
        </p:nvSpPr>
        <p:spPr/>
        <p:txBody>
          <a:bodyPr/>
          <a:lstStyle/>
          <a:p>
            <a:r>
              <a:rPr lang="en-US" dirty="0"/>
              <a:t>Predicting new text</a:t>
            </a:r>
            <a:endParaRPr lang="en-GB" dirty="0"/>
          </a:p>
        </p:txBody>
      </p:sp>
      <p:pic>
        <p:nvPicPr>
          <p:cNvPr id="6" name="Content Placeholder 5">
            <a:extLst>
              <a:ext uri="{FF2B5EF4-FFF2-40B4-BE49-F238E27FC236}">
                <a16:creationId xmlns:a16="http://schemas.microsoft.com/office/drawing/2014/main" id="{891649AC-6867-E023-94F5-1E78A5CE7864}"/>
              </a:ext>
            </a:extLst>
          </p:cNvPr>
          <p:cNvPicPr>
            <a:picLocks noGrp="1" noChangeAspect="1"/>
          </p:cNvPicPr>
          <p:nvPr>
            <p:ph idx="1"/>
          </p:nvPr>
        </p:nvPicPr>
        <p:blipFill>
          <a:blip r:embed="rId2"/>
          <a:stretch>
            <a:fillRect/>
          </a:stretch>
        </p:blipFill>
        <p:spPr>
          <a:xfrm>
            <a:off x="2376291" y="2196509"/>
            <a:ext cx="6961001" cy="3308551"/>
          </a:xfrm>
        </p:spPr>
      </p:pic>
      <p:sp>
        <p:nvSpPr>
          <p:cNvPr id="4" name="Slide Number Placeholder 3">
            <a:extLst>
              <a:ext uri="{FF2B5EF4-FFF2-40B4-BE49-F238E27FC236}">
                <a16:creationId xmlns:a16="http://schemas.microsoft.com/office/drawing/2014/main" id="{BF5CD544-FAA0-6BD9-21D4-CA994C36583E}"/>
              </a:ext>
            </a:extLst>
          </p:cNvPr>
          <p:cNvSpPr>
            <a:spLocks noGrp="1"/>
          </p:cNvSpPr>
          <p:nvPr>
            <p:ph type="sldNum" sz="quarter" idx="12"/>
          </p:nvPr>
        </p:nvSpPr>
        <p:spPr/>
        <p:txBody>
          <a:bodyPr/>
          <a:lstStyle/>
          <a:p>
            <a:fld id="{351B0C85-9CFF-3B42-BE74-68F1856660D0}" type="slidenum">
              <a:rPr lang="en-US" smtClean="0"/>
              <a:t>20</a:t>
            </a:fld>
            <a:endParaRPr lang="en-US"/>
          </a:p>
        </p:txBody>
      </p:sp>
    </p:spTree>
    <p:extLst>
      <p:ext uri="{BB962C8B-B14F-4D97-AF65-F5344CB8AC3E}">
        <p14:creationId xmlns:p14="http://schemas.microsoft.com/office/powerpoint/2010/main" val="40240872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504115B-3A1B-3B6A-A91E-A92FC1942E1F}"/>
              </a:ext>
            </a:extLst>
          </p:cNvPr>
          <p:cNvPicPr>
            <a:picLocks noChangeAspect="1"/>
          </p:cNvPicPr>
          <p:nvPr/>
        </p:nvPicPr>
        <p:blipFill rotWithShape="1">
          <a:blip r:embed="rId2"/>
          <a:srcRect r="8444" b="-1"/>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257363FD-7E77-4145-9483-331A807A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6802" cy="6858000"/>
          </a:xfrm>
          <a:prstGeom prst="rect">
            <a:avLst/>
          </a:prstGeom>
          <a:gradFill flip="none" rotWithShape="1">
            <a:gsLst>
              <a:gs pos="28000">
                <a:schemeClr val="bg2">
                  <a:alpha val="84000"/>
                </a:schemeClr>
              </a:gs>
              <a:gs pos="74000">
                <a:schemeClr val="bg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1584EF-9728-EF31-0155-2576F39F85C2}"/>
              </a:ext>
            </a:extLst>
          </p:cNvPr>
          <p:cNvSpPr>
            <a:spLocks noGrp="1"/>
          </p:cNvSpPr>
          <p:nvPr>
            <p:ph type="title"/>
          </p:nvPr>
        </p:nvSpPr>
        <p:spPr>
          <a:xfrm>
            <a:off x="838200" y="365125"/>
            <a:ext cx="10515600" cy="1325563"/>
          </a:xfrm>
        </p:spPr>
        <p:txBody>
          <a:bodyPr>
            <a:normAutofit/>
          </a:bodyPr>
          <a:lstStyle/>
          <a:p>
            <a:r>
              <a:rPr lang="en-US"/>
              <a:t>Importing to webapp</a:t>
            </a:r>
            <a:endParaRPr lang="en-GB"/>
          </a:p>
        </p:txBody>
      </p:sp>
      <p:sp>
        <p:nvSpPr>
          <p:cNvPr id="4" name="Slide Number Placeholder 3">
            <a:extLst>
              <a:ext uri="{FF2B5EF4-FFF2-40B4-BE49-F238E27FC236}">
                <a16:creationId xmlns:a16="http://schemas.microsoft.com/office/drawing/2014/main" id="{D3409E20-9FF5-FC33-094C-04F0DCA4BD72}"/>
              </a:ext>
            </a:extLst>
          </p:cNvPr>
          <p:cNvSpPr>
            <a:spLocks noGrp="1"/>
          </p:cNvSpPr>
          <p:nvPr>
            <p:ph type="sldNum" sz="quarter" idx="12"/>
          </p:nvPr>
        </p:nvSpPr>
        <p:spPr>
          <a:xfrm>
            <a:off x="8610600" y="6356350"/>
            <a:ext cx="2743200" cy="365125"/>
          </a:xfrm>
        </p:spPr>
        <p:txBody>
          <a:bodyPr>
            <a:normAutofit/>
          </a:bodyPr>
          <a:lstStyle/>
          <a:p>
            <a:pPr>
              <a:spcAft>
                <a:spcPts val="600"/>
              </a:spcAft>
            </a:pPr>
            <a:fld id="{351B0C85-9CFF-3B42-BE74-68F1856660D0}" type="slidenum">
              <a:rPr lang="en-US">
                <a:solidFill>
                  <a:schemeClr val="tx1">
                    <a:lumMod val="50000"/>
                    <a:lumOff val="50000"/>
                  </a:schemeClr>
                </a:solidFill>
              </a:rPr>
              <a:pPr>
                <a:spcAft>
                  <a:spcPts val="600"/>
                </a:spcAft>
              </a:pPr>
              <a:t>21</a:t>
            </a:fld>
            <a:endParaRPr lang="en-US">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BF6428F7-2A01-5FEA-6F7D-69EF64142019}"/>
              </a:ext>
            </a:extLst>
          </p:cNvPr>
          <p:cNvGraphicFramePr>
            <a:graphicFrameLocks noGrp="1"/>
          </p:cNvGraphicFramePr>
          <p:nvPr>
            <p:ph idx="1"/>
            <p:extLst>
              <p:ext uri="{D42A27DB-BD31-4B8C-83A1-F6EECF244321}">
                <p14:modId xmlns:p14="http://schemas.microsoft.com/office/powerpoint/2010/main" val="363317287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82187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2">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487D5FC-78C1-90D7-A68B-386A3667CA98}"/>
              </a:ext>
            </a:extLst>
          </p:cNvPr>
          <p:cNvSpPr>
            <a:spLocks noGrp="1"/>
          </p:cNvSpPr>
          <p:nvPr>
            <p:ph type="title"/>
          </p:nvPr>
        </p:nvSpPr>
        <p:spPr>
          <a:xfrm>
            <a:off x="630936" y="502920"/>
            <a:ext cx="3419856" cy="1463040"/>
          </a:xfrm>
        </p:spPr>
        <p:txBody>
          <a:bodyPr anchor="ctr">
            <a:normAutofit/>
          </a:bodyPr>
          <a:lstStyle/>
          <a:p>
            <a:r>
              <a:rPr lang="en-US" sz="4800"/>
              <a:t>HTML Pages</a:t>
            </a:r>
            <a:endParaRPr lang="en-GB" sz="4800"/>
          </a:p>
        </p:txBody>
      </p:sp>
      <p:sp>
        <p:nvSpPr>
          <p:cNvPr id="2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4788D82-7CB6-256D-AD07-7840D8253F97}"/>
              </a:ext>
            </a:extLst>
          </p:cNvPr>
          <p:cNvSpPr>
            <a:spLocks noGrp="1"/>
          </p:cNvSpPr>
          <p:nvPr>
            <p:ph idx="1"/>
          </p:nvPr>
        </p:nvSpPr>
        <p:spPr>
          <a:xfrm>
            <a:off x="4654295" y="502920"/>
            <a:ext cx="6894576" cy="1463040"/>
          </a:xfrm>
        </p:spPr>
        <p:txBody>
          <a:bodyPr anchor="ctr">
            <a:normAutofit/>
          </a:bodyPr>
          <a:lstStyle/>
          <a:p>
            <a:r>
              <a:rPr lang="en-US" sz="2200"/>
              <a:t>Django template language</a:t>
            </a:r>
          </a:p>
          <a:p>
            <a:r>
              <a:rPr lang="en-US" sz="2200"/>
              <a:t>Django base template</a:t>
            </a:r>
          </a:p>
          <a:p>
            <a:endParaRPr lang="en-GB" sz="2200"/>
          </a:p>
        </p:txBody>
      </p:sp>
      <p:pic>
        <p:nvPicPr>
          <p:cNvPr id="8" name="Picture 7">
            <a:extLst>
              <a:ext uri="{FF2B5EF4-FFF2-40B4-BE49-F238E27FC236}">
                <a16:creationId xmlns:a16="http://schemas.microsoft.com/office/drawing/2014/main" id="{A2DD9B83-26ED-1FE4-C067-3C732DED47A1}"/>
              </a:ext>
            </a:extLst>
          </p:cNvPr>
          <p:cNvPicPr>
            <a:picLocks noChangeAspect="1"/>
          </p:cNvPicPr>
          <p:nvPr/>
        </p:nvPicPr>
        <p:blipFill>
          <a:blip r:embed="rId2"/>
          <a:stretch>
            <a:fillRect/>
          </a:stretch>
        </p:blipFill>
        <p:spPr>
          <a:xfrm>
            <a:off x="1261426" y="2290936"/>
            <a:ext cx="9656956" cy="3959352"/>
          </a:xfrm>
          <a:prstGeom prst="rect">
            <a:avLst/>
          </a:prstGeom>
        </p:spPr>
      </p:pic>
      <p:sp>
        <p:nvSpPr>
          <p:cNvPr id="4" name="Slide Number Placeholder 3">
            <a:extLst>
              <a:ext uri="{FF2B5EF4-FFF2-40B4-BE49-F238E27FC236}">
                <a16:creationId xmlns:a16="http://schemas.microsoft.com/office/drawing/2014/main" id="{0163E19B-1D29-2145-65B2-A1AE6500FB91}"/>
              </a:ext>
            </a:extLst>
          </p:cNvPr>
          <p:cNvSpPr>
            <a:spLocks noGrp="1"/>
          </p:cNvSpPr>
          <p:nvPr>
            <p:ph type="sldNum" sz="quarter" idx="12"/>
          </p:nvPr>
        </p:nvSpPr>
        <p:spPr>
          <a:xfrm>
            <a:off x="8610600" y="6356350"/>
            <a:ext cx="2743200" cy="365125"/>
          </a:xfrm>
        </p:spPr>
        <p:txBody>
          <a:bodyPr>
            <a:normAutofit/>
          </a:bodyPr>
          <a:lstStyle/>
          <a:p>
            <a:pPr>
              <a:spcAft>
                <a:spcPts val="600"/>
              </a:spcAft>
            </a:pPr>
            <a:fld id="{351B0C85-9CFF-3B42-BE74-68F1856660D0}" type="slidenum">
              <a:rPr lang="en-US" smtClean="0"/>
              <a:pPr>
                <a:spcAft>
                  <a:spcPts val="600"/>
                </a:spcAft>
              </a:pPr>
              <a:t>22</a:t>
            </a:fld>
            <a:endParaRPr lang="en-US"/>
          </a:p>
        </p:txBody>
      </p:sp>
    </p:spTree>
    <p:extLst>
      <p:ext uri="{BB962C8B-B14F-4D97-AF65-F5344CB8AC3E}">
        <p14:creationId xmlns:p14="http://schemas.microsoft.com/office/powerpoint/2010/main" val="20629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2BA3C8-A841-A9C5-9F74-6C97AB97FD6F}"/>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dirty="0">
                <a:solidFill>
                  <a:srgbClr val="FFFFFF"/>
                </a:solidFill>
                <a:latin typeface="+mj-lt"/>
                <a:ea typeface="+mj-ea"/>
                <a:cs typeface="+mj-cs"/>
              </a:rPr>
              <a:t>JavaScript + </a:t>
            </a:r>
            <a:r>
              <a:rPr lang="en-US" sz="3600" dirty="0">
                <a:solidFill>
                  <a:srgbClr val="FFFFFF"/>
                </a:solidFill>
              </a:rPr>
              <a:t>Triggering Scripts</a:t>
            </a:r>
            <a:endParaRPr lang="en-US" sz="3600" kern="1200" dirty="0">
              <a:solidFill>
                <a:srgbClr val="FFFFFF"/>
              </a:solidFill>
              <a:latin typeface="+mj-lt"/>
              <a:ea typeface="+mj-ea"/>
              <a:cs typeface="+mj-cs"/>
            </a:endParaRPr>
          </a:p>
        </p:txBody>
      </p:sp>
      <p:pic>
        <p:nvPicPr>
          <p:cNvPr id="6" name="Content Placeholder 5">
            <a:extLst>
              <a:ext uri="{FF2B5EF4-FFF2-40B4-BE49-F238E27FC236}">
                <a16:creationId xmlns:a16="http://schemas.microsoft.com/office/drawing/2014/main" id="{87E2B0DE-A0D8-7009-2A18-37E7C2EC06C0}"/>
              </a:ext>
            </a:extLst>
          </p:cNvPr>
          <p:cNvPicPr>
            <a:picLocks noGrp="1" noChangeAspect="1"/>
          </p:cNvPicPr>
          <p:nvPr>
            <p:ph idx="1"/>
          </p:nvPr>
        </p:nvPicPr>
        <p:blipFill>
          <a:blip r:embed="rId2"/>
          <a:stretch>
            <a:fillRect/>
          </a:stretch>
        </p:blipFill>
        <p:spPr>
          <a:xfrm>
            <a:off x="4777316" y="1410578"/>
            <a:ext cx="6780700" cy="4034515"/>
          </a:xfrm>
          <a:prstGeom prst="rect">
            <a:avLst/>
          </a:prstGeom>
        </p:spPr>
      </p:pic>
      <p:sp>
        <p:nvSpPr>
          <p:cNvPr id="4" name="Slide Number Placeholder 3">
            <a:extLst>
              <a:ext uri="{FF2B5EF4-FFF2-40B4-BE49-F238E27FC236}">
                <a16:creationId xmlns:a16="http://schemas.microsoft.com/office/drawing/2014/main" id="{6439DBB2-81EE-567D-84FC-6AE157DA4F3C}"/>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351B0C85-9CFF-3B42-BE74-68F1856660D0}" type="slidenum">
              <a:rPr lang="en-US">
                <a:solidFill>
                  <a:schemeClr val="tx1">
                    <a:alpha val="80000"/>
                  </a:schemeClr>
                </a:solidFill>
              </a:rPr>
              <a:pPr>
                <a:spcAft>
                  <a:spcPts val="600"/>
                </a:spcAft>
              </a:pPr>
              <a:t>23</a:t>
            </a:fld>
            <a:endParaRPr lang="en-US">
              <a:solidFill>
                <a:schemeClr val="tx1">
                  <a:alpha val="80000"/>
                </a:schemeClr>
              </a:solidFill>
            </a:endParaRPr>
          </a:p>
        </p:txBody>
      </p:sp>
    </p:spTree>
    <p:extLst>
      <p:ext uri="{BB962C8B-B14F-4D97-AF65-F5344CB8AC3E}">
        <p14:creationId xmlns:p14="http://schemas.microsoft.com/office/powerpoint/2010/main" val="4777418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11A3A-C2E3-6341-BEF7-63F213E304D7}"/>
              </a:ext>
            </a:extLst>
          </p:cNvPr>
          <p:cNvSpPr>
            <a:spLocks noGrp="1"/>
          </p:cNvSpPr>
          <p:nvPr>
            <p:ph type="title"/>
          </p:nvPr>
        </p:nvSpPr>
        <p:spPr/>
        <p:txBody>
          <a:bodyPr/>
          <a:lstStyle/>
          <a:p>
            <a:r>
              <a:rPr lang="en-US" dirty="0"/>
              <a:t>Reddit Analysis</a:t>
            </a:r>
            <a:endParaRPr lang="en-GB" dirty="0"/>
          </a:p>
        </p:txBody>
      </p:sp>
      <p:sp>
        <p:nvSpPr>
          <p:cNvPr id="4" name="Slide Number Placeholder 3">
            <a:extLst>
              <a:ext uri="{FF2B5EF4-FFF2-40B4-BE49-F238E27FC236}">
                <a16:creationId xmlns:a16="http://schemas.microsoft.com/office/drawing/2014/main" id="{4C19D426-75F9-937C-03FC-D394525128BA}"/>
              </a:ext>
            </a:extLst>
          </p:cNvPr>
          <p:cNvSpPr>
            <a:spLocks noGrp="1"/>
          </p:cNvSpPr>
          <p:nvPr>
            <p:ph type="sldNum" sz="quarter" idx="12"/>
          </p:nvPr>
        </p:nvSpPr>
        <p:spPr/>
        <p:txBody>
          <a:bodyPr/>
          <a:lstStyle/>
          <a:p>
            <a:fld id="{351B0C85-9CFF-3B42-BE74-68F1856660D0}" type="slidenum">
              <a:rPr lang="en-US" smtClean="0"/>
              <a:t>24</a:t>
            </a:fld>
            <a:endParaRPr lang="en-US"/>
          </a:p>
        </p:txBody>
      </p:sp>
      <p:pic>
        <p:nvPicPr>
          <p:cNvPr id="6" name="Picture 5">
            <a:extLst>
              <a:ext uri="{FF2B5EF4-FFF2-40B4-BE49-F238E27FC236}">
                <a16:creationId xmlns:a16="http://schemas.microsoft.com/office/drawing/2014/main" id="{18A9CB9D-7FA2-3193-D0EA-3280D84497C2}"/>
              </a:ext>
            </a:extLst>
          </p:cNvPr>
          <p:cNvPicPr>
            <a:picLocks noChangeAspect="1"/>
          </p:cNvPicPr>
          <p:nvPr/>
        </p:nvPicPr>
        <p:blipFill>
          <a:blip r:embed="rId2"/>
          <a:stretch>
            <a:fillRect/>
          </a:stretch>
        </p:blipFill>
        <p:spPr>
          <a:xfrm>
            <a:off x="2071126" y="1516975"/>
            <a:ext cx="8049748" cy="4839375"/>
          </a:xfrm>
          <a:prstGeom prst="rect">
            <a:avLst/>
          </a:prstGeom>
        </p:spPr>
      </p:pic>
    </p:spTree>
    <p:extLst>
      <p:ext uri="{BB962C8B-B14F-4D97-AF65-F5344CB8AC3E}">
        <p14:creationId xmlns:p14="http://schemas.microsoft.com/office/powerpoint/2010/main" val="38691170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0C7D6-8BCD-F295-B40C-2DC81AAFB6F2}"/>
              </a:ext>
            </a:extLst>
          </p:cNvPr>
          <p:cNvSpPr>
            <a:spLocks noGrp="1"/>
          </p:cNvSpPr>
          <p:nvPr>
            <p:ph type="title"/>
          </p:nvPr>
        </p:nvSpPr>
        <p:spPr/>
        <p:txBody>
          <a:bodyPr/>
          <a:lstStyle/>
          <a:p>
            <a:r>
              <a:rPr lang="en-US" dirty="0"/>
              <a:t>Twitter Analysis</a:t>
            </a:r>
            <a:endParaRPr lang="en-GB" dirty="0"/>
          </a:p>
        </p:txBody>
      </p:sp>
      <p:pic>
        <p:nvPicPr>
          <p:cNvPr id="6" name="Content Placeholder 5">
            <a:extLst>
              <a:ext uri="{FF2B5EF4-FFF2-40B4-BE49-F238E27FC236}">
                <a16:creationId xmlns:a16="http://schemas.microsoft.com/office/drawing/2014/main" id="{01E3BBAC-EDE7-C8BD-2546-010F6EFD7ECC}"/>
              </a:ext>
            </a:extLst>
          </p:cNvPr>
          <p:cNvPicPr>
            <a:picLocks noGrp="1" noChangeAspect="1"/>
          </p:cNvPicPr>
          <p:nvPr>
            <p:ph idx="1"/>
          </p:nvPr>
        </p:nvPicPr>
        <p:blipFill>
          <a:blip r:embed="rId2"/>
          <a:stretch>
            <a:fillRect/>
          </a:stretch>
        </p:blipFill>
        <p:spPr>
          <a:xfrm>
            <a:off x="3066588" y="1690688"/>
            <a:ext cx="6058824" cy="4351338"/>
          </a:xfrm>
        </p:spPr>
      </p:pic>
      <p:sp>
        <p:nvSpPr>
          <p:cNvPr id="4" name="Slide Number Placeholder 3">
            <a:extLst>
              <a:ext uri="{FF2B5EF4-FFF2-40B4-BE49-F238E27FC236}">
                <a16:creationId xmlns:a16="http://schemas.microsoft.com/office/drawing/2014/main" id="{30B7C5C9-B7BC-7763-F2B2-A7DA5208CA91}"/>
              </a:ext>
            </a:extLst>
          </p:cNvPr>
          <p:cNvSpPr>
            <a:spLocks noGrp="1"/>
          </p:cNvSpPr>
          <p:nvPr>
            <p:ph type="sldNum" sz="quarter" idx="12"/>
          </p:nvPr>
        </p:nvSpPr>
        <p:spPr/>
        <p:txBody>
          <a:bodyPr/>
          <a:lstStyle/>
          <a:p>
            <a:fld id="{351B0C85-9CFF-3B42-BE74-68F1856660D0}" type="slidenum">
              <a:rPr lang="en-US" smtClean="0"/>
              <a:t>25</a:t>
            </a:fld>
            <a:endParaRPr lang="en-US"/>
          </a:p>
        </p:txBody>
      </p:sp>
    </p:spTree>
    <p:extLst>
      <p:ext uri="{BB962C8B-B14F-4D97-AF65-F5344CB8AC3E}">
        <p14:creationId xmlns:p14="http://schemas.microsoft.com/office/powerpoint/2010/main" val="10552516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5AB9-DD5A-4A4E-ED99-3E8ECF3DB207}"/>
              </a:ext>
            </a:extLst>
          </p:cNvPr>
          <p:cNvSpPr>
            <a:spLocks noGrp="1"/>
          </p:cNvSpPr>
          <p:nvPr>
            <p:ph type="title"/>
          </p:nvPr>
        </p:nvSpPr>
        <p:spPr>
          <a:xfrm>
            <a:off x="5197821" y="2474583"/>
            <a:ext cx="1796358" cy="1536102"/>
          </a:xfrm>
        </p:spPr>
        <p:txBody>
          <a:bodyPr/>
          <a:lstStyle/>
          <a:p>
            <a:r>
              <a:rPr lang="en-US" dirty="0"/>
              <a:t>DEMO</a:t>
            </a:r>
            <a:endParaRPr lang="en-GB" dirty="0"/>
          </a:p>
        </p:txBody>
      </p:sp>
      <p:sp>
        <p:nvSpPr>
          <p:cNvPr id="4" name="Slide Number Placeholder 3">
            <a:extLst>
              <a:ext uri="{FF2B5EF4-FFF2-40B4-BE49-F238E27FC236}">
                <a16:creationId xmlns:a16="http://schemas.microsoft.com/office/drawing/2014/main" id="{80AE792A-50D0-FE41-6610-0447C371E3ED}"/>
              </a:ext>
            </a:extLst>
          </p:cNvPr>
          <p:cNvSpPr>
            <a:spLocks noGrp="1"/>
          </p:cNvSpPr>
          <p:nvPr>
            <p:ph type="sldNum" sz="quarter" idx="12"/>
          </p:nvPr>
        </p:nvSpPr>
        <p:spPr/>
        <p:txBody>
          <a:bodyPr/>
          <a:lstStyle/>
          <a:p>
            <a:fld id="{351B0C85-9CFF-3B42-BE74-68F1856660D0}" type="slidenum">
              <a:rPr lang="en-US" smtClean="0"/>
              <a:t>26</a:t>
            </a:fld>
            <a:endParaRPr lang="en-US"/>
          </a:p>
        </p:txBody>
      </p:sp>
    </p:spTree>
    <p:extLst>
      <p:ext uri="{BB962C8B-B14F-4D97-AF65-F5344CB8AC3E}">
        <p14:creationId xmlns:p14="http://schemas.microsoft.com/office/powerpoint/2010/main" val="23057889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Problems Encountered</a:t>
            </a:r>
          </a:p>
        </p:txBody>
      </p:sp>
      <p:sp>
        <p:nvSpPr>
          <p:cNvPr id="3" name="Content Placeholder 2"/>
          <p:cNvSpPr>
            <a:spLocks noGrp="1"/>
          </p:cNvSpPr>
          <p:nvPr>
            <p:ph idx="1"/>
          </p:nvPr>
        </p:nvSpPr>
        <p:spPr>
          <a:xfrm>
            <a:off x="838200" y="1825625"/>
            <a:ext cx="10515600" cy="2401136"/>
          </a:xfrm>
        </p:spPr>
        <p:txBody>
          <a:bodyPr/>
          <a:lstStyle/>
          <a:p>
            <a:r>
              <a:rPr lang="en-US" dirty="0"/>
              <a:t>Finance API</a:t>
            </a:r>
          </a:p>
          <a:p>
            <a:r>
              <a:rPr lang="en-US" dirty="0"/>
              <a:t>Lack of time for testing</a:t>
            </a:r>
          </a:p>
          <a:p>
            <a:r>
              <a:rPr lang="en-US" dirty="0"/>
              <a:t>Time Management</a:t>
            </a:r>
          </a:p>
          <a:p>
            <a:r>
              <a:rPr lang="en-US" dirty="0"/>
              <a:t>Lack of Knowledge</a:t>
            </a:r>
          </a:p>
        </p:txBody>
      </p:sp>
      <p:sp>
        <p:nvSpPr>
          <p:cNvPr id="4" name="Slide Number Placeholder 3"/>
          <p:cNvSpPr>
            <a:spLocks noGrp="1"/>
          </p:cNvSpPr>
          <p:nvPr>
            <p:ph type="sldNum" sz="quarter" idx="12"/>
          </p:nvPr>
        </p:nvSpPr>
        <p:spPr/>
        <p:txBody>
          <a:bodyPr/>
          <a:lstStyle/>
          <a:p>
            <a:fld id="{351B0C85-9CFF-3B42-BE74-68F1856660D0}" type="slidenum">
              <a:rPr lang="en-US" smtClean="0"/>
              <a:t>27</a:t>
            </a:fld>
            <a:endParaRPr lang="en-US"/>
          </a:p>
        </p:txBody>
      </p:sp>
    </p:spTree>
    <p:extLst>
      <p:ext uri="{BB962C8B-B14F-4D97-AF65-F5344CB8AC3E}">
        <p14:creationId xmlns:p14="http://schemas.microsoft.com/office/powerpoint/2010/main" val="14586937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464614" y="1783959"/>
            <a:ext cx="4087306" cy="2889114"/>
          </a:xfrm>
        </p:spPr>
        <p:txBody>
          <a:bodyPr vert="horz" lIns="91440" tIns="45720" rIns="91440" bIns="45720" rtlCol="0" anchor="b">
            <a:normAutofit/>
          </a:bodyPr>
          <a:lstStyle/>
          <a:p>
            <a:r>
              <a:rPr lang="en-US" sz="5400"/>
              <a:t>Evaluation through testing</a:t>
            </a:r>
          </a:p>
        </p:txBody>
      </p:sp>
      <p:sp>
        <p:nvSpPr>
          <p:cNvPr id="12" name="Freeform: Shape 11">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0"/>
            <a:ext cx="7188051" cy="68580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Picture 7" descr="Black pen against a sheet with shaded numbers">
            <a:extLst>
              <a:ext uri="{FF2B5EF4-FFF2-40B4-BE49-F238E27FC236}">
                <a16:creationId xmlns:a16="http://schemas.microsoft.com/office/drawing/2014/main" id="{C320AC67-1A7C-405B-AEAA-0CDE222C9C6D}"/>
              </a:ext>
            </a:extLst>
          </p:cNvPr>
          <p:cNvPicPr>
            <a:picLocks noChangeAspect="1"/>
          </p:cNvPicPr>
          <p:nvPr/>
        </p:nvPicPr>
        <p:blipFill rotWithShape="1">
          <a:blip r:embed="rId2"/>
          <a:srcRect l="31591" r="-1" b="-1"/>
          <a:stretch/>
        </p:blipFill>
        <p:spPr>
          <a:xfrm>
            <a:off x="1" y="10"/>
            <a:ext cx="7028495" cy="68579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p:spPr>
      </p:pic>
      <p:sp>
        <p:nvSpPr>
          <p:cNvPr id="4" name="Slide Number Placeholder 3"/>
          <p:cNvSpPr>
            <a:spLocks noGrp="1"/>
          </p:cNvSpPr>
          <p:nvPr>
            <p:ph type="sldNum" sz="quarter" idx="12"/>
          </p:nvPr>
        </p:nvSpPr>
        <p:spPr>
          <a:xfrm>
            <a:off x="11003280" y="603504"/>
            <a:ext cx="548640" cy="548640"/>
          </a:xfrm>
          <a:prstGeom prst="ellipse">
            <a:avLst/>
          </a:prstGeom>
          <a:solidFill>
            <a:srgbClr val="7F7F7F"/>
          </a:solidFill>
        </p:spPr>
        <p:txBody>
          <a:bodyPr vert="horz" lIns="91440" tIns="45720" rIns="91440" bIns="45720" rtlCol="0" anchor="ctr">
            <a:normAutofit/>
          </a:bodyPr>
          <a:lstStyle/>
          <a:p>
            <a:pPr algn="ctr">
              <a:spcAft>
                <a:spcPts val="600"/>
              </a:spcAft>
              <a:defRPr/>
            </a:pPr>
            <a:fld id="{351B0C85-9CFF-3B42-BE74-68F1856660D0}" type="slidenum">
              <a:rPr lang="en-US" sz="1500">
                <a:solidFill>
                  <a:srgbClr val="FFFFFF"/>
                </a:solidFill>
                <a:latin typeface="Calibri" panose="020F0502020204030204"/>
              </a:rPr>
              <a:pPr algn="ctr">
                <a:spcAft>
                  <a:spcPts val="600"/>
                </a:spcAft>
                <a:defRPr/>
              </a:pPr>
              <a:t>28</a:t>
            </a:fld>
            <a:endParaRPr lang="en-US" sz="1500">
              <a:solidFill>
                <a:srgbClr val="FFFFFF"/>
              </a:solidFill>
              <a:latin typeface="Calibri" panose="020F0502020204030204"/>
            </a:endParaRPr>
          </a:p>
        </p:txBody>
      </p:sp>
    </p:spTree>
    <p:extLst>
      <p:ext uri="{BB962C8B-B14F-4D97-AF65-F5344CB8AC3E}">
        <p14:creationId xmlns:p14="http://schemas.microsoft.com/office/powerpoint/2010/main" val="121438518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A98D6-8D4E-9B0D-2337-915005427BA8}"/>
              </a:ext>
            </a:extLst>
          </p:cNvPr>
          <p:cNvSpPr>
            <a:spLocks noGrp="1"/>
          </p:cNvSpPr>
          <p:nvPr>
            <p:ph type="title"/>
          </p:nvPr>
        </p:nvSpPr>
        <p:spPr/>
        <p:txBody>
          <a:bodyPr/>
          <a:lstStyle/>
          <a:p>
            <a:r>
              <a:rPr lang="en-US" dirty="0"/>
              <a:t>Browser Compatibility</a:t>
            </a:r>
            <a:endParaRPr lang="en-GB" dirty="0"/>
          </a:p>
        </p:txBody>
      </p:sp>
      <p:pic>
        <p:nvPicPr>
          <p:cNvPr id="6" name="Content Placeholder 5">
            <a:extLst>
              <a:ext uri="{FF2B5EF4-FFF2-40B4-BE49-F238E27FC236}">
                <a16:creationId xmlns:a16="http://schemas.microsoft.com/office/drawing/2014/main" id="{43500DBE-0FD8-579C-EBFD-AD6736C99C3E}"/>
              </a:ext>
            </a:extLst>
          </p:cNvPr>
          <p:cNvPicPr>
            <a:picLocks noGrp="1" noChangeAspect="1"/>
          </p:cNvPicPr>
          <p:nvPr>
            <p:ph idx="1"/>
          </p:nvPr>
        </p:nvPicPr>
        <p:blipFill>
          <a:blip r:embed="rId2"/>
          <a:stretch>
            <a:fillRect/>
          </a:stretch>
        </p:blipFill>
        <p:spPr>
          <a:xfrm>
            <a:off x="2456942" y="2344298"/>
            <a:ext cx="7278116" cy="1895740"/>
          </a:xfrm>
        </p:spPr>
      </p:pic>
      <p:sp>
        <p:nvSpPr>
          <p:cNvPr id="4" name="Slide Number Placeholder 3">
            <a:extLst>
              <a:ext uri="{FF2B5EF4-FFF2-40B4-BE49-F238E27FC236}">
                <a16:creationId xmlns:a16="http://schemas.microsoft.com/office/drawing/2014/main" id="{5B9314E1-77A8-4B15-F231-F613D4CFA4AA}"/>
              </a:ext>
            </a:extLst>
          </p:cNvPr>
          <p:cNvSpPr>
            <a:spLocks noGrp="1"/>
          </p:cNvSpPr>
          <p:nvPr>
            <p:ph type="sldNum" sz="quarter" idx="12"/>
          </p:nvPr>
        </p:nvSpPr>
        <p:spPr/>
        <p:txBody>
          <a:bodyPr/>
          <a:lstStyle/>
          <a:p>
            <a:fld id="{351B0C85-9CFF-3B42-BE74-68F1856660D0}" type="slidenum">
              <a:rPr lang="en-US" smtClean="0"/>
              <a:t>29</a:t>
            </a:fld>
            <a:endParaRPr lang="en-US"/>
          </a:p>
        </p:txBody>
      </p:sp>
    </p:spTree>
    <p:extLst>
      <p:ext uri="{BB962C8B-B14F-4D97-AF65-F5344CB8AC3E}">
        <p14:creationId xmlns:p14="http://schemas.microsoft.com/office/powerpoint/2010/main" val="31679581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FEF463D-EE6B-46FF-B7C7-74B09A96C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11A27B3A-460C-4100-99B5-817F25979F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27089" y="1498602"/>
            <a:ext cx="4403345" cy="3940174"/>
            <a:chOff x="827089" y="1498602"/>
            <a:chExt cx="4403345" cy="3940174"/>
          </a:xfrm>
          <a:effectLst>
            <a:outerShdw blurRad="381000" dist="152400" dir="5400000" algn="ctr" rotWithShape="0">
              <a:srgbClr val="000000">
                <a:alpha val="10000"/>
              </a:srgbClr>
            </a:outerShdw>
          </a:effectLst>
        </p:grpSpPr>
        <p:sp>
          <p:nvSpPr>
            <p:cNvPr id="25" name="Freeform: Shape 24">
              <a:extLst>
                <a:ext uri="{FF2B5EF4-FFF2-40B4-BE49-F238E27FC236}">
                  <a16:creationId xmlns:a16="http://schemas.microsoft.com/office/drawing/2014/main" id="{35450488-7F33-43E4-B4DA-CAB50A1CC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sp>
          <p:nvSpPr>
            <p:cNvPr id="26" name="Freeform: Shape 25">
              <a:extLst>
                <a:ext uri="{FF2B5EF4-FFF2-40B4-BE49-F238E27FC236}">
                  <a16:creationId xmlns:a16="http://schemas.microsoft.com/office/drawing/2014/main" id="{EE5154B2-BEF9-4C08-B6B1-9DED9F17C4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27089" y="1498602"/>
              <a:ext cx="4403345" cy="3940174"/>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4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4 w 5260975"/>
                <a:gd name="connsiteY10" fmla="*/ 3775382 h 4707593"/>
                <a:gd name="connsiteX11" fmla="*/ 4897844 w 5260975"/>
                <a:gd name="connsiteY11" fmla="*/ 3792472 h 4707593"/>
                <a:gd name="connsiteX12" fmla="*/ 4870767 w 5260975"/>
                <a:gd name="connsiteY12" fmla="*/ 3811388 h 4707593"/>
                <a:gd name="connsiteX13" fmla="*/ 4847917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50 w 5260975"/>
                <a:gd name="connsiteY22" fmla="*/ 4089832 h 4707593"/>
                <a:gd name="connsiteX23" fmla="*/ 4468944 w 5260975"/>
                <a:gd name="connsiteY23" fmla="*/ 4113356 h 4707593"/>
                <a:gd name="connsiteX24" fmla="*/ 4452623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4"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4" y="3748498"/>
                    <a:pt x="4977440" y="3752627"/>
                  </a:cubicBezTo>
                  <a:cubicBezTo>
                    <a:pt x="4964094" y="3761268"/>
                    <a:pt x="4949500" y="3768277"/>
                    <a:pt x="4935194" y="3775382"/>
                  </a:cubicBezTo>
                  <a:cubicBezTo>
                    <a:pt x="4922903" y="3781431"/>
                    <a:pt x="4909846" y="3785943"/>
                    <a:pt x="4897844" y="3792472"/>
                  </a:cubicBezTo>
                  <a:cubicBezTo>
                    <a:pt x="4888243" y="3797658"/>
                    <a:pt x="4879697" y="3804859"/>
                    <a:pt x="4870767" y="3811388"/>
                  </a:cubicBezTo>
                  <a:cubicBezTo>
                    <a:pt x="4862990" y="3817052"/>
                    <a:pt x="4854445" y="3821949"/>
                    <a:pt x="4847917"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2" y="4077254"/>
                    <a:pt x="4512727" y="4081479"/>
                    <a:pt x="4502550" y="4089832"/>
                  </a:cubicBezTo>
                  <a:cubicBezTo>
                    <a:pt x="4491987" y="4098473"/>
                    <a:pt x="4479986" y="4105290"/>
                    <a:pt x="4468944" y="4113356"/>
                  </a:cubicBezTo>
                  <a:cubicBezTo>
                    <a:pt x="4463087" y="4117676"/>
                    <a:pt x="4458286" y="4123341"/>
                    <a:pt x="4452623"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alpha val="14000"/>
                  </a:schemeClr>
                </a:solidFill>
              </a:endParaRPr>
            </a:p>
          </p:txBody>
        </p:sp>
      </p:grpSp>
      <p:sp>
        <p:nvSpPr>
          <p:cNvPr id="2" name="Title 1">
            <a:extLst>
              <a:ext uri="{FF2B5EF4-FFF2-40B4-BE49-F238E27FC236}">
                <a16:creationId xmlns:a16="http://schemas.microsoft.com/office/drawing/2014/main" id="{5CB0E14F-F56D-E427-8890-01BA0A19680A}"/>
              </a:ext>
            </a:extLst>
          </p:cNvPr>
          <p:cNvSpPr>
            <a:spLocks noGrp="1"/>
          </p:cNvSpPr>
          <p:nvPr>
            <p:ph type="title"/>
          </p:nvPr>
        </p:nvSpPr>
        <p:spPr>
          <a:xfrm>
            <a:off x="1268127" y="2023558"/>
            <a:ext cx="3521265" cy="2491292"/>
          </a:xfrm>
        </p:spPr>
        <p:txBody>
          <a:bodyPr anchor="t">
            <a:normAutofit/>
          </a:bodyPr>
          <a:lstStyle/>
          <a:p>
            <a:r>
              <a:rPr lang="en-US" sz="4000"/>
              <a:t>Literature Review Findings and Problem Investigated</a:t>
            </a:r>
            <a:endParaRPr lang="en-GB" sz="4000"/>
          </a:p>
        </p:txBody>
      </p:sp>
      <p:sp>
        <p:nvSpPr>
          <p:cNvPr id="4" name="Slide Number Placeholder 3">
            <a:extLst>
              <a:ext uri="{FF2B5EF4-FFF2-40B4-BE49-F238E27FC236}">
                <a16:creationId xmlns:a16="http://schemas.microsoft.com/office/drawing/2014/main" id="{89D7ACA2-C869-9F12-05F0-F7575859D877}"/>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351B0C85-9CFF-3B42-BE74-68F1856660D0}" type="slidenum">
              <a:rPr lang="en-US" sz="4400">
                <a:solidFill>
                  <a:schemeClr val="tx1"/>
                </a:solidFill>
              </a:rPr>
              <a:pPr>
                <a:lnSpc>
                  <a:spcPct val="90000"/>
                </a:lnSpc>
                <a:spcAft>
                  <a:spcPts val="600"/>
                </a:spcAft>
              </a:pPr>
              <a:t>3</a:t>
            </a:fld>
            <a:endParaRPr lang="en-US" sz="4400">
              <a:solidFill>
                <a:schemeClr val="tx1"/>
              </a:solidFill>
            </a:endParaRPr>
          </a:p>
        </p:txBody>
      </p:sp>
      <p:sp>
        <p:nvSpPr>
          <p:cNvPr id="28" name="Freeform: Shape 27">
            <a:extLst>
              <a:ext uri="{FF2B5EF4-FFF2-40B4-BE49-F238E27FC236}">
                <a16:creationId xmlns:a16="http://schemas.microsoft.com/office/drawing/2014/main" id="{30B5ED20-499B-41E7-95BE-8BBD31314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35A51D22-76EA-4C70-B5C9-ED3946924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7088" y="4258080"/>
            <a:ext cx="4403345" cy="1180695"/>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40CBB9E2-57BC-2FFC-AD0C-EB4A8121F9EF}"/>
              </a:ext>
            </a:extLst>
          </p:cNvPr>
          <p:cNvSpPr>
            <a:spLocks noGrp="1"/>
          </p:cNvSpPr>
          <p:nvPr>
            <p:ph idx="1"/>
          </p:nvPr>
        </p:nvSpPr>
        <p:spPr>
          <a:xfrm>
            <a:off x="6285787" y="2421431"/>
            <a:ext cx="5276850" cy="4327261"/>
          </a:xfrm>
        </p:spPr>
        <p:txBody>
          <a:bodyPr>
            <a:normAutofit/>
          </a:bodyPr>
          <a:lstStyle/>
          <a:p>
            <a:pPr marL="0" indent="0">
              <a:buNone/>
            </a:pPr>
            <a:r>
              <a:rPr lang="en-US" sz="2400" i="1" dirty="0">
                <a:solidFill>
                  <a:schemeClr val="tx1">
                    <a:alpha val="80000"/>
                  </a:schemeClr>
                </a:solidFill>
              </a:rPr>
              <a:t>“Facts only account for 10% of the reactions on the stock market; everything else is psychology.” </a:t>
            </a:r>
            <a:r>
              <a:rPr lang="en-US" sz="2400" dirty="0">
                <a:solidFill>
                  <a:schemeClr val="tx1">
                    <a:alpha val="80000"/>
                  </a:schemeClr>
                </a:solidFill>
              </a:rPr>
              <a:t>- </a:t>
            </a:r>
            <a:r>
              <a:rPr lang="en-GB" sz="2400" dirty="0">
                <a:solidFill>
                  <a:schemeClr val="tx1">
                    <a:alpha val="80000"/>
                  </a:schemeClr>
                </a:solidFill>
              </a:rPr>
              <a:t>Andre </a:t>
            </a:r>
            <a:r>
              <a:rPr lang="en-GB" sz="2400" dirty="0" err="1">
                <a:solidFill>
                  <a:schemeClr val="tx1">
                    <a:alpha val="80000"/>
                  </a:schemeClr>
                </a:solidFill>
              </a:rPr>
              <a:t>Kostolany</a:t>
            </a:r>
            <a:r>
              <a:rPr lang="en-GB" sz="2400" dirty="0">
                <a:solidFill>
                  <a:schemeClr val="tx1">
                    <a:alpha val="80000"/>
                  </a:schemeClr>
                </a:solidFill>
              </a:rPr>
              <a:t>   (Nasdaq, 2019))</a:t>
            </a:r>
          </a:p>
          <a:p>
            <a:pPr marL="0" indent="0">
              <a:buNone/>
            </a:pPr>
            <a:endParaRPr lang="en-GB" sz="2400" dirty="0">
              <a:solidFill>
                <a:schemeClr val="tx1">
                  <a:alpha val="80000"/>
                </a:schemeClr>
              </a:solidFill>
            </a:endParaRPr>
          </a:p>
          <a:p>
            <a:pPr marL="0" indent="0">
              <a:buNone/>
            </a:pPr>
            <a:endParaRPr lang="en-GB" sz="2400" dirty="0">
              <a:solidFill>
                <a:schemeClr val="tx1">
                  <a:alpha val="80000"/>
                </a:schemeClr>
              </a:solidFill>
            </a:endParaRPr>
          </a:p>
          <a:p>
            <a:pPr marL="0" indent="0">
              <a:buNone/>
            </a:pPr>
            <a:endParaRPr lang="en-GB" sz="2400" dirty="0">
              <a:solidFill>
                <a:schemeClr val="tx1">
                  <a:alpha val="80000"/>
                </a:schemeClr>
              </a:solidFill>
            </a:endParaRPr>
          </a:p>
          <a:p>
            <a:pPr marL="0" indent="0">
              <a:buNone/>
            </a:pPr>
            <a:endParaRPr lang="en-GB" sz="2400" dirty="0">
              <a:solidFill>
                <a:schemeClr val="tx1">
                  <a:alpha val="80000"/>
                </a:schemeClr>
              </a:solidFill>
            </a:endParaRPr>
          </a:p>
        </p:txBody>
      </p:sp>
    </p:spTree>
    <p:extLst>
      <p:ext uri="{BB962C8B-B14F-4D97-AF65-F5344CB8AC3E}">
        <p14:creationId xmlns:p14="http://schemas.microsoft.com/office/powerpoint/2010/main" val="1662420348"/>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93055-DA03-8782-EAF1-CD0156E63442}"/>
              </a:ext>
            </a:extLst>
          </p:cNvPr>
          <p:cNvSpPr>
            <a:spLocks noGrp="1"/>
          </p:cNvSpPr>
          <p:nvPr>
            <p:ph type="title"/>
          </p:nvPr>
        </p:nvSpPr>
        <p:spPr/>
        <p:txBody>
          <a:bodyPr/>
          <a:lstStyle/>
          <a:p>
            <a:r>
              <a:rPr lang="en-US" dirty="0"/>
              <a:t>User Testing</a:t>
            </a:r>
            <a:endParaRPr lang="en-GB" dirty="0"/>
          </a:p>
        </p:txBody>
      </p:sp>
      <p:sp>
        <p:nvSpPr>
          <p:cNvPr id="3" name="Content Placeholder 2">
            <a:extLst>
              <a:ext uri="{FF2B5EF4-FFF2-40B4-BE49-F238E27FC236}">
                <a16:creationId xmlns:a16="http://schemas.microsoft.com/office/drawing/2014/main" id="{81BD641F-449C-0B4F-F58F-A022FBE1E6DC}"/>
              </a:ext>
            </a:extLst>
          </p:cNvPr>
          <p:cNvSpPr>
            <a:spLocks noGrp="1"/>
          </p:cNvSpPr>
          <p:nvPr>
            <p:ph idx="1"/>
          </p:nvPr>
        </p:nvSpPr>
        <p:spPr>
          <a:xfrm>
            <a:off x="838200" y="1825625"/>
            <a:ext cx="10515600" cy="1967777"/>
          </a:xfrm>
        </p:spPr>
        <p:txBody>
          <a:bodyPr>
            <a:normAutofit/>
          </a:bodyPr>
          <a:lstStyle/>
          <a:p>
            <a:r>
              <a:rPr lang="en-US" sz="2000" i="1" dirty="0"/>
              <a:t>“The app is incredibly easy to use, all you have to do is click a button or type then click a button. It provides decent analytics and gives an overall noise that is currently around a certain stock. Like it showed how everyone is very pessimistic right now due to the volatility of the market and shows how every stock is red. I’d like to see users being able to change the values for the reddit analytics though. Because on somedays I want to check more stocks, to see if they are a good investing opportunity.”</a:t>
            </a:r>
            <a:endParaRPr lang="en-GB" sz="2000" i="1" dirty="0"/>
          </a:p>
        </p:txBody>
      </p:sp>
      <p:sp>
        <p:nvSpPr>
          <p:cNvPr id="4" name="Slide Number Placeholder 3">
            <a:extLst>
              <a:ext uri="{FF2B5EF4-FFF2-40B4-BE49-F238E27FC236}">
                <a16:creationId xmlns:a16="http://schemas.microsoft.com/office/drawing/2014/main" id="{48CE6430-8232-3081-C46D-8A9BAF9404D2}"/>
              </a:ext>
            </a:extLst>
          </p:cNvPr>
          <p:cNvSpPr>
            <a:spLocks noGrp="1"/>
          </p:cNvSpPr>
          <p:nvPr>
            <p:ph type="sldNum" sz="quarter" idx="12"/>
          </p:nvPr>
        </p:nvSpPr>
        <p:spPr/>
        <p:txBody>
          <a:bodyPr/>
          <a:lstStyle/>
          <a:p>
            <a:fld id="{351B0C85-9CFF-3B42-BE74-68F1856660D0}" type="slidenum">
              <a:rPr lang="en-US" smtClean="0"/>
              <a:t>30</a:t>
            </a:fld>
            <a:endParaRPr lang="en-US"/>
          </a:p>
        </p:txBody>
      </p:sp>
    </p:spTree>
    <p:extLst>
      <p:ext uri="{BB962C8B-B14F-4D97-AF65-F5344CB8AC3E}">
        <p14:creationId xmlns:p14="http://schemas.microsoft.com/office/powerpoint/2010/main" val="1850429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8953-3AED-08C0-ADF9-4416720D9389}"/>
              </a:ext>
            </a:extLst>
          </p:cNvPr>
          <p:cNvSpPr>
            <a:spLocks noGrp="1"/>
          </p:cNvSpPr>
          <p:nvPr>
            <p:ph type="title"/>
          </p:nvPr>
        </p:nvSpPr>
        <p:spPr/>
        <p:txBody>
          <a:bodyPr/>
          <a:lstStyle/>
          <a:p>
            <a:r>
              <a:rPr lang="en-US" dirty="0"/>
              <a:t>Unit Testing</a:t>
            </a:r>
            <a:endParaRPr lang="en-GB" dirty="0"/>
          </a:p>
        </p:txBody>
      </p:sp>
      <p:pic>
        <p:nvPicPr>
          <p:cNvPr id="6" name="Content Placeholder 5">
            <a:extLst>
              <a:ext uri="{FF2B5EF4-FFF2-40B4-BE49-F238E27FC236}">
                <a16:creationId xmlns:a16="http://schemas.microsoft.com/office/drawing/2014/main" id="{7F899668-8B3B-210C-A789-995C9C0759D8}"/>
              </a:ext>
            </a:extLst>
          </p:cNvPr>
          <p:cNvPicPr>
            <a:picLocks noGrp="1" noChangeAspect="1"/>
          </p:cNvPicPr>
          <p:nvPr>
            <p:ph idx="1"/>
          </p:nvPr>
        </p:nvPicPr>
        <p:blipFill>
          <a:blip r:embed="rId2"/>
          <a:stretch>
            <a:fillRect/>
          </a:stretch>
        </p:blipFill>
        <p:spPr>
          <a:xfrm>
            <a:off x="3755090" y="1825625"/>
            <a:ext cx="4681819" cy="4351338"/>
          </a:xfrm>
        </p:spPr>
      </p:pic>
      <p:sp>
        <p:nvSpPr>
          <p:cNvPr id="4" name="Slide Number Placeholder 3">
            <a:extLst>
              <a:ext uri="{FF2B5EF4-FFF2-40B4-BE49-F238E27FC236}">
                <a16:creationId xmlns:a16="http://schemas.microsoft.com/office/drawing/2014/main" id="{654F85D5-521D-CDFF-61D4-598EAB401183}"/>
              </a:ext>
            </a:extLst>
          </p:cNvPr>
          <p:cNvSpPr>
            <a:spLocks noGrp="1"/>
          </p:cNvSpPr>
          <p:nvPr>
            <p:ph type="sldNum" sz="quarter" idx="12"/>
          </p:nvPr>
        </p:nvSpPr>
        <p:spPr/>
        <p:txBody>
          <a:bodyPr/>
          <a:lstStyle/>
          <a:p>
            <a:fld id="{351B0C85-9CFF-3B42-BE74-68F1856660D0}" type="slidenum">
              <a:rPr lang="en-US" smtClean="0"/>
              <a:t>31</a:t>
            </a:fld>
            <a:endParaRPr lang="en-US"/>
          </a:p>
        </p:txBody>
      </p:sp>
    </p:spTree>
    <p:extLst>
      <p:ext uri="{BB962C8B-B14F-4D97-AF65-F5344CB8AC3E}">
        <p14:creationId xmlns:p14="http://schemas.microsoft.com/office/powerpoint/2010/main" val="37239303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3CD251C-A887-4D2F-925B-FC09719853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B2069EE-A08E-44F0-B3F9-3CF8CC2DCA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26740" cy="6857542"/>
          </a:xfrm>
          <a:custGeom>
            <a:avLst/>
            <a:gdLst>
              <a:gd name="connsiteX0" fmla="*/ 0 w 6126740"/>
              <a:gd name="connsiteY0" fmla="*/ 0 h 6857542"/>
              <a:gd name="connsiteX1" fmla="*/ 4980067 w 6126740"/>
              <a:gd name="connsiteY1" fmla="*/ 0 h 6857542"/>
              <a:gd name="connsiteX2" fmla="*/ 4992714 w 6126740"/>
              <a:gd name="connsiteY2" fmla="*/ 31774 h 6857542"/>
              <a:gd name="connsiteX3" fmla="*/ 6047722 w 6126740"/>
              <a:gd name="connsiteY3" fmla="*/ 2682457 h 6857542"/>
              <a:gd name="connsiteX4" fmla="*/ 6047722 w 6126740"/>
              <a:gd name="connsiteY4" fmla="*/ 3752208 h 6857542"/>
              <a:gd name="connsiteX5" fmla="*/ 4890218 w 6126740"/>
              <a:gd name="connsiteY5" fmla="*/ 6660411 h 6857542"/>
              <a:gd name="connsiteX6" fmla="*/ 4811756 w 6126740"/>
              <a:gd name="connsiteY6" fmla="*/ 6857542 h 6857542"/>
              <a:gd name="connsiteX7" fmla="*/ 0 w 6126740"/>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126740" h="6857542">
                <a:moveTo>
                  <a:pt x="0" y="0"/>
                </a:moveTo>
                <a:lnTo>
                  <a:pt x="4980067" y="0"/>
                </a:lnTo>
                <a:lnTo>
                  <a:pt x="4992714" y="31774"/>
                </a:lnTo>
                <a:cubicBezTo>
                  <a:pt x="6047722" y="2682457"/>
                  <a:pt x="6047722" y="2682457"/>
                  <a:pt x="6047722" y="2682457"/>
                </a:cubicBezTo>
                <a:cubicBezTo>
                  <a:pt x="6153080" y="2988100"/>
                  <a:pt x="6153080" y="3446565"/>
                  <a:pt x="6047722" y="3752208"/>
                </a:cubicBezTo>
                <a:cubicBezTo>
                  <a:pt x="5563735" y="4968215"/>
                  <a:pt x="5185620" y="5918220"/>
                  <a:pt x="4890218" y="6660411"/>
                </a:cubicBezTo>
                <a:lnTo>
                  <a:pt x="4811756"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994823DA-DC37-C68A-B918-E3A00B42CB83}"/>
              </a:ext>
            </a:extLst>
          </p:cNvPr>
          <p:cNvSpPr>
            <a:spLocks noGrp="1"/>
          </p:cNvSpPr>
          <p:nvPr>
            <p:ph type="title"/>
          </p:nvPr>
        </p:nvSpPr>
        <p:spPr>
          <a:xfrm>
            <a:off x="767289" y="1296537"/>
            <a:ext cx="4220967" cy="1907840"/>
          </a:xfrm>
        </p:spPr>
        <p:txBody>
          <a:bodyPr anchor="b">
            <a:normAutofit/>
          </a:bodyPr>
          <a:lstStyle/>
          <a:p>
            <a:r>
              <a:rPr lang="en-US" sz="4800">
                <a:solidFill>
                  <a:schemeClr val="bg1"/>
                </a:solidFill>
              </a:rPr>
              <a:t>Prediction Testing</a:t>
            </a:r>
            <a:endParaRPr lang="en-GB" sz="4800">
              <a:solidFill>
                <a:schemeClr val="bg1"/>
              </a:solidFill>
            </a:endParaRPr>
          </a:p>
        </p:txBody>
      </p:sp>
      <p:grpSp>
        <p:nvGrpSpPr>
          <p:cNvPr id="21" name="Group 20">
            <a:extLst>
              <a:ext uri="{FF2B5EF4-FFF2-40B4-BE49-F238E27FC236}">
                <a16:creationId xmlns:a16="http://schemas.microsoft.com/office/drawing/2014/main" id="{9C6E8597-0CCE-4A8A-9326-AA52691A1C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40080" y="640080"/>
            <a:ext cx="1128382" cy="847206"/>
            <a:chOff x="5307830" y="325570"/>
            <a:chExt cx="1128382" cy="847206"/>
          </a:xfrm>
        </p:grpSpPr>
        <p:sp>
          <p:nvSpPr>
            <p:cNvPr id="22" name="Freeform 5">
              <a:extLst>
                <a:ext uri="{FF2B5EF4-FFF2-40B4-BE49-F238E27FC236}">
                  <a16:creationId xmlns:a16="http://schemas.microsoft.com/office/drawing/2014/main" id="{E78FE76E-DF1D-420B-957F-8ECE93C02B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23" name="Freeform 5">
              <a:extLst>
                <a:ext uri="{FF2B5EF4-FFF2-40B4-BE49-F238E27FC236}">
                  <a16:creationId xmlns:a16="http://schemas.microsoft.com/office/drawing/2014/main" id="{CF2F61F0-9758-4DEF-AC08-7B00F04A46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8" name="Picture 7">
            <a:extLst>
              <a:ext uri="{FF2B5EF4-FFF2-40B4-BE49-F238E27FC236}">
                <a16:creationId xmlns:a16="http://schemas.microsoft.com/office/drawing/2014/main" id="{85EC8944-9410-1ECE-5EBF-FFCD1183ED2C}"/>
              </a:ext>
            </a:extLst>
          </p:cNvPr>
          <p:cNvPicPr>
            <a:picLocks noChangeAspect="1"/>
          </p:cNvPicPr>
          <p:nvPr/>
        </p:nvPicPr>
        <p:blipFill>
          <a:blip r:embed="rId2"/>
          <a:stretch>
            <a:fillRect/>
          </a:stretch>
        </p:blipFill>
        <p:spPr>
          <a:xfrm>
            <a:off x="6575222" y="1401092"/>
            <a:ext cx="4849488" cy="1357856"/>
          </a:xfrm>
          <a:prstGeom prst="rect">
            <a:avLst/>
          </a:prstGeom>
        </p:spPr>
      </p:pic>
      <p:sp>
        <p:nvSpPr>
          <p:cNvPr id="3" name="Content Placeholder 2">
            <a:extLst>
              <a:ext uri="{FF2B5EF4-FFF2-40B4-BE49-F238E27FC236}">
                <a16:creationId xmlns:a16="http://schemas.microsoft.com/office/drawing/2014/main" id="{D40D663F-CF78-DC72-5EE9-AF613DFB6023}"/>
              </a:ext>
            </a:extLst>
          </p:cNvPr>
          <p:cNvSpPr>
            <a:spLocks noGrp="1"/>
          </p:cNvSpPr>
          <p:nvPr>
            <p:ph idx="1"/>
          </p:nvPr>
        </p:nvSpPr>
        <p:spPr>
          <a:xfrm>
            <a:off x="767290" y="3429000"/>
            <a:ext cx="4075054" cy="1189654"/>
          </a:xfrm>
        </p:spPr>
        <p:txBody>
          <a:bodyPr anchor="t">
            <a:normAutofit/>
          </a:bodyPr>
          <a:lstStyle/>
          <a:p>
            <a:r>
              <a:rPr lang="en-US" sz="2000" dirty="0">
                <a:solidFill>
                  <a:schemeClr val="bg1"/>
                </a:solidFill>
              </a:rPr>
              <a:t>Weekend Predictions for trading Monday</a:t>
            </a:r>
          </a:p>
          <a:p>
            <a:r>
              <a:rPr lang="en-US" sz="2000" dirty="0">
                <a:solidFill>
                  <a:schemeClr val="bg1"/>
                </a:solidFill>
              </a:rPr>
              <a:t>Lack of time/testing done.</a:t>
            </a:r>
            <a:endParaRPr lang="en-GB" sz="2000" dirty="0">
              <a:solidFill>
                <a:schemeClr val="bg1"/>
              </a:solidFill>
            </a:endParaRPr>
          </a:p>
        </p:txBody>
      </p:sp>
      <p:pic>
        <p:nvPicPr>
          <p:cNvPr id="12" name="Picture 11">
            <a:extLst>
              <a:ext uri="{FF2B5EF4-FFF2-40B4-BE49-F238E27FC236}">
                <a16:creationId xmlns:a16="http://schemas.microsoft.com/office/drawing/2014/main" id="{DA91F87E-E021-3AAD-687F-0F70F3BEA92C}"/>
              </a:ext>
            </a:extLst>
          </p:cNvPr>
          <p:cNvPicPr>
            <a:picLocks noChangeAspect="1"/>
          </p:cNvPicPr>
          <p:nvPr/>
        </p:nvPicPr>
        <p:blipFill>
          <a:blip r:embed="rId3"/>
          <a:stretch>
            <a:fillRect/>
          </a:stretch>
        </p:blipFill>
        <p:spPr>
          <a:xfrm>
            <a:off x="6585046" y="4217517"/>
            <a:ext cx="4837061" cy="1039967"/>
          </a:xfrm>
          <a:prstGeom prst="rect">
            <a:avLst/>
          </a:prstGeom>
        </p:spPr>
      </p:pic>
      <p:sp>
        <p:nvSpPr>
          <p:cNvPr id="4" name="Slide Number Placeholder 3">
            <a:extLst>
              <a:ext uri="{FF2B5EF4-FFF2-40B4-BE49-F238E27FC236}">
                <a16:creationId xmlns:a16="http://schemas.microsoft.com/office/drawing/2014/main" id="{2644BC8D-7F04-E48E-FE29-73AA16CFE2E2}"/>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a:normAutofit/>
          </a:bodyPr>
          <a:lstStyle/>
          <a:p>
            <a:pPr algn="ctr">
              <a:spcAft>
                <a:spcPts val="600"/>
              </a:spcAft>
            </a:pPr>
            <a:fld id="{351B0C85-9CFF-3B42-BE74-68F1856660D0}" type="slidenum">
              <a:rPr lang="en-US">
                <a:solidFill>
                  <a:schemeClr val="bg1"/>
                </a:solidFill>
              </a:rPr>
              <a:pPr algn="ctr">
                <a:spcAft>
                  <a:spcPts val="600"/>
                </a:spcAft>
              </a:pPr>
              <a:t>32</a:t>
            </a:fld>
            <a:endParaRPr lang="en-US">
              <a:solidFill>
                <a:schemeClr val="bg1"/>
              </a:solidFill>
            </a:endParaRPr>
          </a:p>
        </p:txBody>
      </p:sp>
    </p:spTree>
    <p:extLst>
      <p:ext uri="{BB962C8B-B14F-4D97-AF65-F5344CB8AC3E}">
        <p14:creationId xmlns:p14="http://schemas.microsoft.com/office/powerpoint/2010/main" val="6698288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Future Improvements</a:t>
            </a:r>
          </a:p>
        </p:txBody>
      </p:sp>
      <p:sp>
        <p:nvSpPr>
          <p:cNvPr id="3" name="Content Placeholder 2"/>
          <p:cNvSpPr>
            <a:spLocks noGrp="1"/>
          </p:cNvSpPr>
          <p:nvPr>
            <p:ph idx="1"/>
          </p:nvPr>
        </p:nvSpPr>
        <p:spPr/>
        <p:txBody>
          <a:bodyPr/>
          <a:lstStyle/>
          <a:p>
            <a:r>
              <a:rPr lang="en-US" dirty="0"/>
              <a:t>Increase time-frame for testing</a:t>
            </a:r>
          </a:p>
          <a:p>
            <a:r>
              <a:rPr lang="en-US" dirty="0"/>
              <a:t>Increase the dataset</a:t>
            </a:r>
          </a:p>
          <a:p>
            <a:r>
              <a:rPr lang="en-US" dirty="0"/>
              <a:t>Expanded into more programs such as a trading bot</a:t>
            </a:r>
          </a:p>
          <a:p>
            <a:r>
              <a:rPr lang="en-US" dirty="0"/>
              <a:t>Can scrape financial articles.</a:t>
            </a:r>
          </a:p>
          <a:p>
            <a:endParaRPr lang="en-US" dirty="0"/>
          </a:p>
        </p:txBody>
      </p:sp>
      <p:sp>
        <p:nvSpPr>
          <p:cNvPr id="4" name="Slide Number Placeholder 3"/>
          <p:cNvSpPr>
            <a:spLocks noGrp="1"/>
          </p:cNvSpPr>
          <p:nvPr>
            <p:ph type="sldNum" sz="quarter" idx="12"/>
          </p:nvPr>
        </p:nvSpPr>
        <p:spPr/>
        <p:txBody>
          <a:bodyPr/>
          <a:lstStyle/>
          <a:p>
            <a:fld id="{351B0C85-9CFF-3B42-BE74-68F1856660D0}" type="slidenum">
              <a:rPr lang="en-US" smtClean="0"/>
              <a:t>33</a:t>
            </a:fld>
            <a:endParaRPr lang="en-US"/>
          </a:p>
        </p:txBody>
      </p:sp>
    </p:spTree>
    <p:extLst>
      <p:ext uri="{BB962C8B-B14F-4D97-AF65-F5344CB8AC3E}">
        <p14:creationId xmlns:p14="http://schemas.microsoft.com/office/powerpoint/2010/main" val="7966302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2592805" y="1799139"/>
            <a:ext cx="7006389" cy="3259722"/>
          </a:xfrm>
        </p:spPr>
        <p:txBody>
          <a:bodyPr>
            <a:normAutofit fontScale="92500" lnSpcReduction="10000"/>
          </a:bodyPr>
          <a:lstStyle/>
          <a:p>
            <a:pPr marL="0" indent="0">
              <a:buNone/>
            </a:pPr>
            <a:r>
              <a:rPr lang="en-US" sz="1600" dirty="0"/>
              <a:t>Nasdaq, 2019. How Does Social Media Influence Financial Markets?. [Online] Available at: https://www.nasdaq.com/articles/how-does-social-media-influence-financial-markets2019-10-14 [Accessed 28 11 2021]. </a:t>
            </a:r>
          </a:p>
          <a:p>
            <a:pPr marL="0" indent="0">
              <a:buNone/>
            </a:pPr>
            <a:endParaRPr lang="en-US" sz="1600" dirty="0"/>
          </a:p>
          <a:p>
            <a:pPr marL="0" indent="0">
              <a:buNone/>
            </a:pPr>
            <a:r>
              <a:rPr lang="en-US" sz="1600" dirty="0"/>
              <a:t>Service, B. N., 2021. Social stock: how social media and influencers affect financial markets. [Online] Available at: https://bunewsservice.com/social-stock-how-social-media-and-influencers-affectfinancial-markets/ [Accessed 28 11 2021]. </a:t>
            </a:r>
          </a:p>
          <a:p>
            <a:pPr marL="0" indent="0">
              <a:buNone/>
            </a:pPr>
            <a:endParaRPr lang="en-US" sz="1600" dirty="0"/>
          </a:p>
          <a:p>
            <a:pPr marL="0" indent="0">
              <a:buNone/>
            </a:pPr>
            <a:r>
              <a:rPr lang="en-GB" sz="1600" dirty="0"/>
              <a:t>Venkata </a:t>
            </a:r>
            <a:r>
              <a:rPr lang="en-GB" sz="1600" dirty="0" err="1"/>
              <a:t>Sasank</a:t>
            </a:r>
            <a:r>
              <a:rPr lang="en-GB" sz="1600" dirty="0"/>
              <a:t> </a:t>
            </a:r>
            <a:r>
              <a:rPr lang="en-GB" sz="1600" dirty="0" err="1"/>
              <a:t>Pagolu</a:t>
            </a:r>
            <a:r>
              <a:rPr lang="en-GB" sz="1600" dirty="0"/>
              <a:t>, K. N. R. G. P. B. M., 2017. Sentiment analysis of Twitter data for predicting stock market movements. [Online] Available at: https://ieeexplore.ieee.org/abstract/document/7955659?casa_token=3WT2WEKzZTAAAAAA:qPEep UxYbkme9zo8EOWQVIykqtKOLB4gmzZl4Qd3ha2Pf09rvLp6aQS2wZAOvpn17wsNz0Uw [Accessed 28 11 2021].</a:t>
            </a:r>
            <a:endParaRPr lang="en-US" sz="1600" dirty="0"/>
          </a:p>
        </p:txBody>
      </p:sp>
      <p:sp>
        <p:nvSpPr>
          <p:cNvPr id="4" name="Slide Number Placeholder 3"/>
          <p:cNvSpPr>
            <a:spLocks noGrp="1"/>
          </p:cNvSpPr>
          <p:nvPr>
            <p:ph type="sldNum" sz="quarter" idx="12"/>
          </p:nvPr>
        </p:nvSpPr>
        <p:spPr/>
        <p:txBody>
          <a:bodyPr/>
          <a:lstStyle/>
          <a:p>
            <a:fld id="{351B0C85-9CFF-3B42-BE74-68F1856660D0}" type="slidenum">
              <a:rPr lang="en-US" smtClean="0"/>
              <a:t>34</a:t>
            </a:fld>
            <a:endParaRPr lang="en-US"/>
          </a:p>
        </p:txBody>
      </p:sp>
    </p:spTree>
    <p:extLst>
      <p:ext uri="{BB962C8B-B14F-4D97-AF65-F5344CB8AC3E}">
        <p14:creationId xmlns:p14="http://schemas.microsoft.com/office/powerpoint/2010/main" val="6574142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B87981-9FD6-27B7-42A3-A1B2E66D9065}"/>
              </a:ext>
            </a:extLst>
          </p:cNvPr>
          <p:cNvSpPr>
            <a:spLocks noGrp="1"/>
          </p:cNvSpPr>
          <p:nvPr>
            <p:ph type="title"/>
          </p:nvPr>
        </p:nvSpPr>
        <p:spPr>
          <a:xfrm>
            <a:off x="838199" y="1174819"/>
            <a:ext cx="4826795" cy="2858363"/>
          </a:xfrm>
        </p:spPr>
        <p:txBody>
          <a:bodyPr vert="horz" lIns="91440" tIns="45720" rIns="91440" bIns="45720" rtlCol="0" anchor="b">
            <a:normAutofit/>
          </a:bodyPr>
          <a:lstStyle/>
          <a:p>
            <a:r>
              <a:rPr lang="en-US" sz="5000">
                <a:solidFill>
                  <a:schemeClr val="bg1"/>
                </a:solidFill>
              </a:rPr>
              <a:t>Influence of Social Media on the Stock Market</a:t>
            </a:r>
          </a:p>
        </p:txBody>
      </p:sp>
      <p:pic>
        <p:nvPicPr>
          <p:cNvPr id="2050" name="Picture 2" descr="15 Awesome Examples of Social Media Marketing">
            <a:extLst>
              <a:ext uri="{FF2B5EF4-FFF2-40B4-BE49-F238E27FC236}">
                <a16:creationId xmlns:a16="http://schemas.microsoft.com/office/drawing/2014/main" id="{84F0AF22-89DF-30B6-59AD-5E905F4273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898" r="24431"/>
          <a:stretch/>
        </p:blipFill>
        <p:spPr bwMode="auto">
          <a:xfrm>
            <a:off x="6096000" y="841375"/>
            <a:ext cx="5260975" cy="4707593"/>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FCDB2E89-8434-3779-A5E1-E9313586EDE3}"/>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defRPr/>
            </a:pPr>
            <a:fld id="{351B0C85-9CFF-3B42-BE74-68F1856660D0}" type="slidenum">
              <a:rPr lang="en-US" sz="4400">
                <a:solidFill>
                  <a:srgbClr val="FFFFFF"/>
                </a:solidFill>
                <a:latin typeface="Calibri" panose="020F0502020204030204"/>
              </a:rPr>
              <a:pPr>
                <a:lnSpc>
                  <a:spcPct val="90000"/>
                </a:lnSpc>
                <a:spcAft>
                  <a:spcPts val="600"/>
                </a:spcAft>
                <a:defRPr/>
              </a:pPr>
              <a:t>4</a:t>
            </a:fld>
            <a:endParaRPr lang="en-US" sz="4400">
              <a:solidFill>
                <a:srgbClr val="FFFFFF"/>
              </a:solidFill>
              <a:latin typeface="Calibri" panose="020F0502020204030204"/>
            </a:endParaRPr>
          </a:p>
        </p:txBody>
      </p:sp>
      <p:sp>
        <p:nvSpPr>
          <p:cNvPr id="137" name="Freeform: Shape 136">
            <a:extLst>
              <a:ext uri="{FF2B5EF4-FFF2-40B4-BE49-F238E27FC236}">
                <a16:creationId xmlns:a16="http://schemas.microsoft.com/office/drawing/2014/main" id="{686A5CBB-E03B-4019-8BCD-78975D39E4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94993204-9792-4E61-A83C-73D4379E2B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32405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B72CE5-D1ED-6E19-A945-72EE6B0F8DA8}"/>
              </a:ext>
            </a:extLst>
          </p:cNvPr>
          <p:cNvSpPr>
            <a:spLocks noGrp="1"/>
          </p:cNvSpPr>
          <p:nvPr>
            <p:ph type="title"/>
          </p:nvPr>
        </p:nvSpPr>
        <p:spPr>
          <a:xfrm>
            <a:off x="838200" y="1641752"/>
            <a:ext cx="4391024" cy="1323439"/>
          </a:xfrm>
        </p:spPr>
        <p:txBody>
          <a:bodyPr vert="horz" lIns="91440" tIns="45720" rIns="91440" bIns="45720" rtlCol="0" anchor="t">
            <a:normAutofit/>
          </a:bodyPr>
          <a:lstStyle/>
          <a:p>
            <a:r>
              <a:rPr lang="en-US" sz="2800" kern="1200">
                <a:solidFill>
                  <a:schemeClr val="bg1"/>
                </a:solidFill>
                <a:latin typeface="+mj-lt"/>
                <a:ea typeface="+mj-ea"/>
                <a:cs typeface="+mj-cs"/>
              </a:rPr>
              <a:t>WallStreetBets Investing vs Traditional Long-Term Investing</a:t>
            </a:r>
          </a:p>
        </p:txBody>
      </p:sp>
      <p:sp>
        <p:nvSpPr>
          <p:cNvPr id="6" name="TextBox 5">
            <a:extLst>
              <a:ext uri="{FF2B5EF4-FFF2-40B4-BE49-F238E27FC236}">
                <a16:creationId xmlns:a16="http://schemas.microsoft.com/office/drawing/2014/main" id="{9FD92248-A155-4856-C2AC-13B00AF339AD}"/>
              </a:ext>
            </a:extLst>
          </p:cNvPr>
          <p:cNvSpPr txBox="1"/>
          <p:nvPr/>
        </p:nvSpPr>
        <p:spPr>
          <a:xfrm>
            <a:off x="838200" y="3146400"/>
            <a:ext cx="4391024" cy="245430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400" i="1">
                <a:solidFill>
                  <a:schemeClr val="bg1">
                    <a:alpha val="80000"/>
                  </a:schemeClr>
                </a:solidFill>
              </a:rPr>
              <a:t>On average WSB portfolio stocks have grown 3-4 times more than traditional long-term trading through the S%P 500</a:t>
            </a:r>
            <a:endParaRPr lang="en-US" sz="2400">
              <a:solidFill>
                <a:schemeClr val="bg1">
                  <a:alpha val="80000"/>
                </a:schemeClr>
              </a:solidFill>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841376"/>
            <a:ext cx="5260976" cy="4707593"/>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7C4484DB-CF6F-9416-596A-50F38B3A20E4}"/>
              </a:ext>
            </a:extLst>
          </p:cNvPr>
          <p:cNvSpPr>
            <a:spLocks noGrp="1"/>
          </p:cNvSpPr>
          <p:nvPr>
            <p:ph type="sldNum" sz="quarter" idx="12"/>
          </p:nvPr>
        </p:nvSpPr>
        <p:spPr>
          <a:xfrm>
            <a:off x="8737600" y="466933"/>
            <a:ext cx="2635250" cy="707886"/>
          </a:xfrm>
        </p:spPr>
        <p:txBody>
          <a:bodyPr vert="horz" lIns="91440" tIns="45720" rIns="91440" bIns="45720" rtlCol="0" anchor="ctr">
            <a:normAutofit/>
          </a:bodyPr>
          <a:lstStyle/>
          <a:p>
            <a:pPr>
              <a:lnSpc>
                <a:spcPct val="90000"/>
              </a:lnSpc>
              <a:spcAft>
                <a:spcPts val="600"/>
              </a:spcAft>
            </a:pPr>
            <a:fld id="{351B0C85-9CFF-3B42-BE74-68F1856660D0}" type="slidenum">
              <a:rPr lang="en-US" sz="4400">
                <a:solidFill>
                  <a:schemeClr val="bg1"/>
                </a:solidFill>
              </a:rPr>
              <a:pPr>
                <a:lnSpc>
                  <a:spcPct val="90000"/>
                </a:lnSpc>
                <a:spcAft>
                  <a:spcPts val="600"/>
                </a:spcAft>
              </a:pPr>
              <a:t>5</a:t>
            </a:fld>
            <a:endParaRPr lang="en-US" sz="4400">
              <a:solidFill>
                <a:schemeClr val="bg1"/>
              </a:solidFill>
            </a:endParaRPr>
          </a:p>
        </p:txBody>
      </p:sp>
      <p:pic>
        <p:nvPicPr>
          <p:cNvPr id="3076" name="Picture 4" descr="426,357 Profit Stock Illustrations, Cliparts and Royalty Free Profit Vectors">
            <a:extLst>
              <a:ext uri="{FF2B5EF4-FFF2-40B4-BE49-F238E27FC236}">
                <a16:creationId xmlns:a16="http://schemas.microsoft.com/office/drawing/2014/main" id="{7796A334-0BE4-7DE0-0F8A-9346D39F84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194814" y="1350833"/>
            <a:ext cx="3063347" cy="3063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7270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7" name="Rectangle 136">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FA6946-ABA1-E2BE-56B6-E461063B1642}"/>
              </a:ext>
            </a:extLst>
          </p:cNvPr>
          <p:cNvSpPr>
            <a:spLocks noGrp="1"/>
          </p:cNvSpPr>
          <p:nvPr>
            <p:ph type="title"/>
          </p:nvPr>
        </p:nvSpPr>
        <p:spPr>
          <a:xfrm>
            <a:off x="838200" y="1641752"/>
            <a:ext cx="4391024" cy="1323439"/>
          </a:xfrm>
        </p:spPr>
        <p:txBody>
          <a:bodyPr anchor="t">
            <a:normAutofit/>
          </a:bodyPr>
          <a:lstStyle/>
          <a:p>
            <a:r>
              <a:rPr lang="en-US" sz="4000">
                <a:solidFill>
                  <a:schemeClr val="bg1"/>
                </a:solidFill>
              </a:rPr>
              <a:t>GME Meme Stock Case Study</a:t>
            </a:r>
            <a:endParaRPr lang="en-GB" sz="4000">
              <a:solidFill>
                <a:schemeClr val="bg1"/>
              </a:solidFill>
            </a:endParaRPr>
          </a:p>
        </p:txBody>
      </p:sp>
      <p:sp>
        <p:nvSpPr>
          <p:cNvPr id="3" name="Content Placeholder 2">
            <a:extLst>
              <a:ext uri="{FF2B5EF4-FFF2-40B4-BE49-F238E27FC236}">
                <a16:creationId xmlns:a16="http://schemas.microsoft.com/office/drawing/2014/main" id="{9B889A8E-8259-D579-309B-C98175BD0032}"/>
              </a:ext>
            </a:extLst>
          </p:cNvPr>
          <p:cNvSpPr>
            <a:spLocks noGrp="1"/>
          </p:cNvSpPr>
          <p:nvPr>
            <p:ph idx="1"/>
          </p:nvPr>
        </p:nvSpPr>
        <p:spPr>
          <a:xfrm>
            <a:off x="838200" y="3146400"/>
            <a:ext cx="4391024" cy="2862288"/>
          </a:xfrm>
        </p:spPr>
        <p:txBody>
          <a:bodyPr>
            <a:normAutofit/>
          </a:bodyPr>
          <a:lstStyle/>
          <a:p>
            <a:r>
              <a:rPr lang="en-US" sz="2400">
                <a:solidFill>
                  <a:schemeClr val="bg1">
                    <a:alpha val="80000"/>
                  </a:schemeClr>
                </a:solidFill>
              </a:rPr>
              <a:t>95% change in value</a:t>
            </a:r>
            <a:r>
              <a:rPr lang="en-GB" sz="2400">
                <a:solidFill>
                  <a:schemeClr val="bg1">
                    <a:alpha val="80000"/>
                  </a:schemeClr>
                </a:solidFill>
              </a:rPr>
              <a:t>.</a:t>
            </a:r>
          </a:p>
          <a:p>
            <a:r>
              <a:rPr lang="en-GB" sz="2400">
                <a:solidFill>
                  <a:schemeClr val="bg1">
                    <a:alpha val="80000"/>
                  </a:schemeClr>
                </a:solidFill>
              </a:rPr>
              <a:t>Movement started by Keith Gill ‘RoaringKitten’</a:t>
            </a:r>
          </a:p>
          <a:p>
            <a:pPr marL="0" indent="0">
              <a:buNone/>
            </a:pPr>
            <a:endParaRPr lang="en-GB" sz="2400">
              <a:solidFill>
                <a:schemeClr val="bg1">
                  <a:alpha val="80000"/>
                </a:schemeClr>
              </a:solidFill>
            </a:endParaRPr>
          </a:p>
          <a:p>
            <a:endParaRPr lang="en-US" sz="2400">
              <a:solidFill>
                <a:schemeClr val="bg1">
                  <a:alpha val="80000"/>
                </a:schemeClr>
              </a:solidFill>
            </a:endParaRPr>
          </a:p>
        </p:txBody>
      </p:sp>
      <p:pic>
        <p:nvPicPr>
          <p:cNvPr id="1026" name="Picture 2" descr="GameStop: Were The Short Sellers Routed? Does It Matter? (Beware The  'Gamma')">
            <a:extLst>
              <a:ext uri="{FF2B5EF4-FFF2-40B4-BE49-F238E27FC236}">
                <a16:creationId xmlns:a16="http://schemas.microsoft.com/office/drawing/2014/main" id="{20F0C9E4-C153-5A03-E4F8-927901B2C7B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918" r="9940" b="1"/>
          <a:stretch/>
        </p:blipFill>
        <p:spPr bwMode="auto">
          <a:xfrm>
            <a:off x="6096000" y="841375"/>
            <a:ext cx="5260975" cy="4645025"/>
          </a:xfrm>
          <a:custGeom>
            <a:avLst/>
            <a:gdLst/>
            <a:ahLst/>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noFill/>
          <a:effectLst>
            <a:outerShdw blurRad="381000" dist="152400" dir="5400000" algn="t" rotWithShape="0">
              <a:prstClr val="black">
                <a:alpha val="10000"/>
              </a:prstClr>
            </a:outerShdw>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A187326-E72B-8392-F399-0F1F9C07BE1E}"/>
              </a:ext>
            </a:extLst>
          </p:cNvPr>
          <p:cNvSpPr>
            <a:spLocks noGrp="1"/>
          </p:cNvSpPr>
          <p:nvPr>
            <p:ph type="sldNum" sz="quarter" idx="12"/>
          </p:nvPr>
        </p:nvSpPr>
        <p:spPr>
          <a:xfrm>
            <a:off x="8737600" y="466933"/>
            <a:ext cx="2635250" cy="707886"/>
          </a:xfrm>
        </p:spPr>
        <p:txBody>
          <a:bodyPr>
            <a:normAutofit/>
          </a:bodyPr>
          <a:lstStyle/>
          <a:p>
            <a:pPr>
              <a:lnSpc>
                <a:spcPct val="90000"/>
              </a:lnSpc>
              <a:spcAft>
                <a:spcPts val="600"/>
              </a:spcAft>
            </a:pPr>
            <a:fld id="{351B0C85-9CFF-3B42-BE74-68F1856660D0}" type="slidenum">
              <a:rPr lang="en-US" sz="4400">
                <a:solidFill>
                  <a:srgbClr val="FFFFFF"/>
                </a:solidFill>
              </a:rPr>
              <a:pPr>
                <a:lnSpc>
                  <a:spcPct val="90000"/>
                </a:lnSpc>
                <a:spcAft>
                  <a:spcPts val="600"/>
                </a:spcAft>
              </a:pPr>
              <a:t>6</a:t>
            </a:fld>
            <a:endParaRPr lang="en-US" sz="4400">
              <a:solidFill>
                <a:srgbClr val="FFFFFF"/>
              </a:solidFill>
            </a:endParaRPr>
          </a:p>
        </p:txBody>
      </p:sp>
      <p:grpSp>
        <p:nvGrpSpPr>
          <p:cNvPr id="139" name="Group 138">
            <a:extLst>
              <a:ext uri="{FF2B5EF4-FFF2-40B4-BE49-F238E27FC236}">
                <a16:creationId xmlns:a16="http://schemas.microsoft.com/office/drawing/2014/main" id="{23705FF7-CAB4-430F-A07B-AF2245F17F1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40" name="Freeform: Shape 139">
              <a:extLst>
                <a:ext uri="{FF2B5EF4-FFF2-40B4-BE49-F238E27FC236}">
                  <a16:creationId xmlns:a16="http://schemas.microsoft.com/office/drawing/2014/main" id="{6BFFE2ED-DBB9-4090-905D-1939650FC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1" name="Freeform: Shape 140">
              <a:extLst>
                <a:ext uri="{FF2B5EF4-FFF2-40B4-BE49-F238E27FC236}">
                  <a16:creationId xmlns:a16="http://schemas.microsoft.com/office/drawing/2014/main" id="{E4D1EC16-E672-4366-A091-73675BE548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64850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08373A3F-54E0-424E-A84D-3522122109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4D3755-4788-B6CE-5539-9BCE788DE87D}"/>
              </a:ext>
            </a:extLst>
          </p:cNvPr>
          <p:cNvSpPr>
            <a:spLocks noGrp="1"/>
          </p:cNvSpPr>
          <p:nvPr>
            <p:ph type="title"/>
          </p:nvPr>
        </p:nvSpPr>
        <p:spPr>
          <a:xfrm>
            <a:off x="4354513" y="841375"/>
            <a:ext cx="3505200" cy="3114698"/>
          </a:xfrm>
        </p:spPr>
        <p:txBody>
          <a:bodyPr vert="horz" lIns="91440" tIns="45720" rIns="91440" bIns="45720" rtlCol="0" anchor="b">
            <a:normAutofit/>
          </a:bodyPr>
          <a:lstStyle/>
          <a:p>
            <a:pPr algn="ctr"/>
            <a:r>
              <a:rPr lang="en-US" sz="5600">
                <a:solidFill>
                  <a:schemeClr val="bg1"/>
                </a:solidFill>
              </a:rPr>
              <a:t>Market Research</a:t>
            </a:r>
          </a:p>
        </p:txBody>
      </p:sp>
      <p:sp>
        <p:nvSpPr>
          <p:cNvPr id="3" name="Content Placeholder 2">
            <a:extLst>
              <a:ext uri="{FF2B5EF4-FFF2-40B4-BE49-F238E27FC236}">
                <a16:creationId xmlns:a16="http://schemas.microsoft.com/office/drawing/2014/main" id="{04F7B68D-1200-3139-F592-206018A52B9F}"/>
              </a:ext>
            </a:extLst>
          </p:cNvPr>
          <p:cNvSpPr>
            <a:spLocks noGrp="1"/>
          </p:cNvSpPr>
          <p:nvPr>
            <p:ph idx="1"/>
          </p:nvPr>
        </p:nvSpPr>
        <p:spPr>
          <a:xfrm>
            <a:off x="4354513" y="4337072"/>
            <a:ext cx="3506264" cy="1671616"/>
          </a:xfrm>
        </p:spPr>
        <p:txBody>
          <a:bodyPr vert="horz" lIns="91440" tIns="45720" rIns="91440" bIns="45720" rtlCol="0">
            <a:normAutofit/>
          </a:bodyPr>
          <a:lstStyle/>
          <a:p>
            <a:pPr marL="0" indent="0" algn="ctr">
              <a:buNone/>
            </a:pPr>
            <a:r>
              <a:rPr lang="en-US" sz="2400">
                <a:solidFill>
                  <a:schemeClr val="bg1"/>
                </a:solidFill>
              </a:rPr>
              <a:t>Not many applications like this available</a:t>
            </a:r>
          </a:p>
        </p:txBody>
      </p:sp>
      <p:grpSp>
        <p:nvGrpSpPr>
          <p:cNvPr id="29" name="Group 28">
            <a:extLst>
              <a:ext uri="{FF2B5EF4-FFF2-40B4-BE49-F238E27FC236}">
                <a16:creationId xmlns:a16="http://schemas.microsoft.com/office/drawing/2014/main" id="{B7BAEF06-AB74-442C-8C30-B88233FD836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0"/>
            <a:ext cx="4087640" cy="6858000"/>
            <a:chOff x="1" y="0"/>
            <a:chExt cx="4087640" cy="6858000"/>
          </a:xfrm>
          <a:effectLst>
            <a:outerShdw blurRad="381000" dist="152400" algn="ctr" rotWithShape="0">
              <a:srgbClr val="000000">
                <a:alpha val="10000"/>
              </a:srgbClr>
            </a:outerShdw>
          </a:effectLst>
        </p:grpSpPr>
        <p:grpSp>
          <p:nvGrpSpPr>
            <p:cNvPr id="30" name="Group 29">
              <a:extLst>
                <a:ext uri="{FF2B5EF4-FFF2-40B4-BE49-F238E27FC236}">
                  <a16:creationId xmlns:a16="http://schemas.microsoft.com/office/drawing/2014/main" id="{BDFD9AA5-A6A4-499F-BB09-5CD7F8145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34" name="Freeform: Shape 33">
                <a:extLst>
                  <a:ext uri="{FF2B5EF4-FFF2-40B4-BE49-F238E27FC236}">
                    <a16:creationId xmlns:a16="http://schemas.microsoft.com/office/drawing/2014/main" id="{5F499571-4EEA-4442-B71C-2972335B35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9FFC7284-7A71-4F33-AB06-E0D1EB1CAF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C27F758D-B23C-459E-AD21-6621782C726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32" name="Freeform: Shape 31">
                <a:extLst>
                  <a:ext uri="{FF2B5EF4-FFF2-40B4-BE49-F238E27FC236}">
                    <a16:creationId xmlns:a16="http://schemas.microsoft.com/office/drawing/2014/main" id="{08DD5D69-A882-48D7-ACFB-68E2DC6B04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A2432BD6-3DCC-4397-BD7F-3FE84F3210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8" name="Picture 7">
            <a:extLst>
              <a:ext uri="{FF2B5EF4-FFF2-40B4-BE49-F238E27FC236}">
                <a16:creationId xmlns:a16="http://schemas.microsoft.com/office/drawing/2014/main" id="{B7AAD8DC-4B8B-CDCB-4371-EAC2A0A08EC4}"/>
              </a:ext>
            </a:extLst>
          </p:cNvPr>
          <p:cNvPicPr>
            <a:picLocks noChangeAspect="1"/>
          </p:cNvPicPr>
          <p:nvPr/>
        </p:nvPicPr>
        <p:blipFill>
          <a:blip r:embed="rId3"/>
          <a:stretch>
            <a:fillRect/>
          </a:stretch>
        </p:blipFill>
        <p:spPr>
          <a:xfrm>
            <a:off x="798717" y="1524001"/>
            <a:ext cx="1828391" cy="3810000"/>
          </a:xfrm>
          <a:prstGeom prst="rect">
            <a:avLst/>
          </a:prstGeom>
        </p:spPr>
      </p:pic>
      <p:grpSp>
        <p:nvGrpSpPr>
          <p:cNvPr id="37" name="Group 36">
            <a:extLst>
              <a:ext uri="{FF2B5EF4-FFF2-40B4-BE49-F238E27FC236}">
                <a16:creationId xmlns:a16="http://schemas.microsoft.com/office/drawing/2014/main" id="{C9829185-6353-4E3C-B082-AA7F5193916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8104360" y="0"/>
            <a:ext cx="4087640" cy="6858000"/>
            <a:chOff x="1" y="0"/>
            <a:chExt cx="4087640" cy="6858000"/>
          </a:xfrm>
          <a:effectLst>
            <a:outerShdw blurRad="381000" dist="152400" algn="ctr" rotWithShape="0">
              <a:srgbClr val="000000">
                <a:alpha val="10000"/>
              </a:srgbClr>
            </a:outerShdw>
          </a:effectLst>
        </p:grpSpPr>
        <p:grpSp>
          <p:nvGrpSpPr>
            <p:cNvPr id="38" name="Group 37">
              <a:extLst>
                <a:ext uri="{FF2B5EF4-FFF2-40B4-BE49-F238E27FC236}">
                  <a16:creationId xmlns:a16="http://schemas.microsoft.com/office/drawing/2014/main" id="{BB7BB359-8B77-484C-B9CD-6376139A3ABD}"/>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1" y="0"/>
              <a:ext cx="3986041" cy="6858000"/>
              <a:chOff x="1" y="0"/>
              <a:chExt cx="3986041" cy="6858000"/>
            </a:xfrm>
          </p:grpSpPr>
          <p:sp>
            <p:nvSpPr>
              <p:cNvPr id="42" name="Freeform: Shape 41">
                <a:extLst>
                  <a:ext uri="{FF2B5EF4-FFF2-40B4-BE49-F238E27FC236}">
                    <a16:creationId xmlns:a16="http://schemas.microsoft.com/office/drawing/2014/main" id="{AA96BE9D-5B3B-4CA9-8895-33FAA38046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7840E2BF-E954-4173-BF70-2DAE9E19A0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0"/>
                <a:ext cx="3986041" cy="6858000"/>
              </a:xfrm>
              <a:custGeom>
                <a:avLst/>
                <a:gdLst>
                  <a:gd name="connsiteX0" fmla="*/ 0 w 3986041"/>
                  <a:gd name="connsiteY0" fmla="*/ 0 h 6858000"/>
                  <a:gd name="connsiteX1" fmla="*/ 3066495 w 3986041"/>
                  <a:gd name="connsiteY1" fmla="*/ 0 h 6858000"/>
                  <a:gd name="connsiteX2" fmla="*/ 3427241 w 3986041"/>
                  <a:gd name="connsiteY2" fmla="*/ 1211943 h 6858000"/>
                  <a:gd name="connsiteX3" fmla="*/ 3986041 w 3986041"/>
                  <a:gd name="connsiteY3" fmla="*/ 4122057 h 6858000"/>
                  <a:gd name="connsiteX4" fmla="*/ 3751724 w 3986041"/>
                  <a:gd name="connsiteY4" fmla="*/ 6858000 h 6858000"/>
                  <a:gd name="connsiteX5" fmla="*/ 0 w 3986041"/>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6041" h="6858000">
                    <a:moveTo>
                      <a:pt x="0" y="0"/>
                    </a:moveTo>
                    <a:lnTo>
                      <a:pt x="3066495" y="0"/>
                    </a:lnTo>
                    <a:lnTo>
                      <a:pt x="3427241" y="1211943"/>
                    </a:lnTo>
                    <a:lnTo>
                      <a:pt x="3986041" y="4122057"/>
                    </a:lnTo>
                    <a:lnTo>
                      <a:pt x="3751724" y="6858000"/>
                    </a:lnTo>
                    <a:lnTo>
                      <a:pt x="0" y="685800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3F125B5A-DFAC-4B6D-B14F-287F8C436AA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748588" y="0"/>
              <a:ext cx="1339053" cy="6858000"/>
              <a:chOff x="2748588" y="0"/>
              <a:chExt cx="1339053" cy="6858000"/>
            </a:xfrm>
          </p:grpSpPr>
          <p:sp>
            <p:nvSpPr>
              <p:cNvPr id="40" name="Freeform: Shape 39">
                <a:extLst>
                  <a:ext uri="{FF2B5EF4-FFF2-40B4-BE49-F238E27FC236}">
                    <a16:creationId xmlns:a16="http://schemas.microsoft.com/office/drawing/2014/main" id="{6AF4804F-69E5-479A-9F45-C0E4631715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 name="Freeform: Shape 40">
                <a:extLst>
                  <a:ext uri="{FF2B5EF4-FFF2-40B4-BE49-F238E27FC236}">
                    <a16:creationId xmlns:a16="http://schemas.microsoft.com/office/drawing/2014/main" id="{3CA5C733-38F9-4D36-A78D-0AB08CCBB5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748588" y="0"/>
                <a:ext cx="1339053" cy="6858000"/>
              </a:xfrm>
              <a:custGeom>
                <a:avLst/>
                <a:gdLst>
                  <a:gd name="connsiteX0" fmla="*/ 850532 w 1339053"/>
                  <a:gd name="connsiteY0" fmla="*/ 3481838 h 6858000"/>
                  <a:gd name="connsiteX1" fmla="*/ 877027 w 1339053"/>
                  <a:gd name="connsiteY1" fmla="*/ 3490955 h 6858000"/>
                  <a:gd name="connsiteX2" fmla="*/ 922718 w 1339053"/>
                  <a:gd name="connsiteY2" fmla="*/ 3516472 h 6858000"/>
                  <a:gd name="connsiteX3" fmla="*/ 1094179 w 1339053"/>
                  <a:gd name="connsiteY3" fmla="*/ 3567567 h 6858000"/>
                  <a:gd name="connsiteX4" fmla="*/ 1118891 w 1339053"/>
                  <a:gd name="connsiteY4" fmla="*/ 3568331 h 6858000"/>
                  <a:gd name="connsiteX5" fmla="*/ 1295961 w 1339053"/>
                  <a:gd name="connsiteY5" fmla="*/ 3584709 h 6858000"/>
                  <a:gd name="connsiteX6" fmla="*/ 1308070 w 1339053"/>
                  <a:gd name="connsiteY6" fmla="*/ 3585183 h 6858000"/>
                  <a:gd name="connsiteX7" fmla="*/ 1325263 w 1339053"/>
                  <a:gd name="connsiteY7" fmla="*/ 3705453 h 6858000"/>
                  <a:gd name="connsiteX8" fmla="*/ 1334107 w 1339053"/>
                  <a:gd name="connsiteY8" fmla="*/ 3772268 h 6858000"/>
                  <a:gd name="connsiteX9" fmla="*/ 1338203 w 1339053"/>
                  <a:gd name="connsiteY9" fmla="*/ 3831076 h 6858000"/>
                  <a:gd name="connsiteX10" fmla="*/ 1338805 w 1339053"/>
                  <a:gd name="connsiteY10" fmla="*/ 3839709 h 6858000"/>
                  <a:gd name="connsiteX11" fmla="*/ 1335635 w 1339053"/>
                  <a:gd name="connsiteY11" fmla="*/ 4118635 h 6858000"/>
                  <a:gd name="connsiteX12" fmla="*/ 1337171 w 1339053"/>
                  <a:gd name="connsiteY12" fmla="*/ 4209403 h 6858000"/>
                  <a:gd name="connsiteX13" fmla="*/ 1325840 w 1339053"/>
                  <a:gd name="connsiteY13" fmla="*/ 4309174 h 6858000"/>
                  <a:gd name="connsiteX14" fmla="*/ 1321122 w 1339053"/>
                  <a:gd name="connsiteY14" fmla="*/ 4473630 h 6858000"/>
                  <a:gd name="connsiteX15" fmla="*/ 1302196 w 1339053"/>
                  <a:gd name="connsiteY15" fmla="*/ 4791709 h 6858000"/>
                  <a:gd name="connsiteX16" fmla="*/ 1293239 w 1339053"/>
                  <a:gd name="connsiteY16" fmla="*/ 4860048 h 6858000"/>
                  <a:gd name="connsiteX17" fmla="*/ 1288829 w 1339053"/>
                  <a:gd name="connsiteY17" fmla="*/ 5039837 h 6858000"/>
                  <a:gd name="connsiteX18" fmla="*/ 1289584 w 1339053"/>
                  <a:gd name="connsiteY18" fmla="*/ 5148703 h 6858000"/>
                  <a:gd name="connsiteX19" fmla="*/ 1282205 w 1339053"/>
                  <a:gd name="connsiteY19" fmla="*/ 5236435 h 6858000"/>
                  <a:gd name="connsiteX20" fmla="*/ 1268145 w 1339053"/>
                  <a:gd name="connsiteY20" fmla="*/ 5311662 h 6858000"/>
                  <a:gd name="connsiteX21" fmla="*/ 1250547 w 1339053"/>
                  <a:gd name="connsiteY21" fmla="*/ 5515595 h 6858000"/>
                  <a:gd name="connsiteX22" fmla="*/ 1243323 w 1339053"/>
                  <a:gd name="connsiteY22" fmla="*/ 5596885 h 6858000"/>
                  <a:gd name="connsiteX23" fmla="*/ 1238303 w 1339053"/>
                  <a:gd name="connsiteY23" fmla="*/ 5812036 h 6858000"/>
                  <a:gd name="connsiteX24" fmla="*/ 1223551 w 1339053"/>
                  <a:gd name="connsiteY24" fmla="*/ 5991171 h 6858000"/>
                  <a:gd name="connsiteX25" fmla="*/ 1219699 w 1339053"/>
                  <a:gd name="connsiteY25" fmla="*/ 6066726 h 6858000"/>
                  <a:gd name="connsiteX26" fmla="*/ 1199935 w 1339053"/>
                  <a:gd name="connsiteY26" fmla="*/ 6236130 h 6858000"/>
                  <a:gd name="connsiteX27" fmla="*/ 1192857 w 1339053"/>
                  <a:gd name="connsiteY27" fmla="*/ 6333267 h 6858000"/>
                  <a:gd name="connsiteX28" fmla="*/ 1148174 w 1339053"/>
                  <a:gd name="connsiteY28" fmla="*/ 6561849 h 6858000"/>
                  <a:gd name="connsiteX29" fmla="*/ 1100424 w 1339053"/>
                  <a:gd name="connsiteY29" fmla="*/ 6797385 h 6858000"/>
                  <a:gd name="connsiteX30" fmla="*/ 1085621 w 1339053"/>
                  <a:gd name="connsiteY30" fmla="*/ 6858000 h 6858000"/>
                  <a:gd name="connsiteX31" fmla="*/ 932341 w 1339053"/>
                  <a:gd name="connsiteY31" fmla="*/ 6858000 h 6858000"/>
                  <a:gd name="connsiteX32" fmla="*/ 944496 w 1339053"/>
                  <a:gd name="connsiteY32" fmla="*/ 6829656 h 6858000"/>
                  <a:gd name="connsiteX33" fmla="*/ 913239 w 1339053"/>
                  <a:gd name="connsiteY33" fmla="*/ 6720119 h 6858000"/>
                  <a:gd name="connsiteX34" fmla="*/ 870682 w 1339053"/>
                  <a:gd name="connsiteY34" fmla="*/ 6655346 h 6858000"/>
                  <a:gd name="connsiteX35" fmla="*/ 846442 w 1339053"/>
                  <a:gd name="connsiteY35" fmla="*/ 6498594 h 6858000"/>
                  <a:gd name="connsiteX36" fmla="*/ 881150 w 1339053"/>
                  <a:gd name="connsiteY36" fmla="*/ 6473756 h 6858000"/>
                  <a:gd name="connsiteX37" fmla="*/ 922470 w 1339053"/>
                  <a:gd name="connsiteY37" fmla="*/ 6377035 h 6858000"/>
                  <a:gd name="connsiteX38" fmla="*/ 955039 w 1339053"/>
                  <a:gd name="connsiteY38" fmla="*/ 6268585 h 6858000"/>
                  <a:gd name="connsiteX39" fmla="*/ 1024350 w 1339053"/>
                  <a:gd name="connsiteY39" fmla="*/ 6083443 h 6858000"/>
                  <a:gd name="connsiteX40" fmla="*/ 999696 w 1339053"/>
                  <a:gd name="connsiteY40" fmla="*/ 5938416 h 6858000"/>
                  <a:gd name="connsiteX41" fmla="*/ 988342 w 1339053"/>
                  <a:gd name="connsiteY41" fmla="*/ 5882426 h 6858000"/>
                  <a:gd name="connsiteX42" fmla="*/ 985444 w 1339053"/>
                  <a:gd name="connsiteY42" fmla="*/ 5832438 h 6858000"/>
                  <a:gd name="connsiteX43" fmla="*/ 992016 w 1339053"/>
                  <a:gd name="connsiteY43" fmla="*/ 5777751 h 6858000"/>
                  <a:gd name="connsiteX44" fmla="*/ 995028 w 1339053"/>
                  <a:gd name="connsiteY44" fmla="*/ 5641832 h 6858000"/>
                  <a:gd name="connsiteX45" fmla="*/ 981247 w 1339053"/>
                  <a:gd name="connsiteY45" fmla="*/ 5562522 h 6858000"/>
                  <a:gd name="connsiteX46" fmla="*/ 995131 w 1339053"/>
                  <a:gd name="connsiteY46" fmla="*/ 5398075 h 6858000"/>
                  <a:gd name="connsiteX47" fmla="*/ 997379 w 1339053"/>
                  <a:gd name="connsiteY47" fmla="*/ 5283928 h 6858000"/>
                  <a:gd name="connsiteX48" fmla="*/ 979617 w 1339053"/>
                  <a:gd name="connsiteY48" fmla="*/ 5157396 h 6858000"/>
                  <a:gd name="connsiteX49" fmla="*/ 976441 w 1339053"/>
                  <a:gd name="connsiteY49" fmla="*/ 5139485 h 6858000"/>
                  <a:gd name="connsiteX50" fmla="*/ 953793 w 1339053"/>
                  <a:gd name="connsiteY50" fmla="*/ 5091862 h 6858000"/>
                  <a:gd name="connsiteX51" fmla="*/ 853056 w 1339053"/>
                  <a:gd name="connsiteY51" fmla="*/ 5001787 h 6858000"/>
                  <a:gd name="connsiteX52" fmla="*/ 833979 w 1339053"/>
                  <a:gd name="connsiteY52" fmla="*/ 4978966 h 6858000"/>
                  <a:gd name="connsiteX53" fmla="*/ 796995 w 1339053"/>
                  <a:gd name="connsiteY53" fmla="*/ 4813768 h 6858000"/>
                  <a:gd name="connsiteX54" fmla="*/ 820590 w 1339053"/>
                  <a:gd name="connsiteY54" fmla="*/ 4764057 h 6858000"/>
                  <a:gd name="connsiteX55" fmla="*/ 864688 w 1339053"/>
                  <a:gd name="connsiteY55" fmla="*/ 4714752 h 6858000"/>
                  <a:gd name="connsiteX56" fmla="*/ 910485 w 1339053"/>
                  <a:gd name="connsiteY56" fmla="*/ 4590911 h 6858000"/>
                  <a:gd name="connsiteX57" fmla="*/ 911445 w 1339053"/>
                  <a:gd name="connsiteY57" fmla="*/ 4539571 h 6858000"/>
                  <a:gd name="connsiteX58" fmla="*/ 900285 w 1339053"/>
                  <a:gd name="connsiteY58" fmla="*/ 4445837 h 6858000"/>
                  <a:gd name="connsiteX59" fmla="*/ 863237 w 1339053"/>
                  <a:gd name="connsiteY59" fmla="*/ 4364703 h 6858000"/>
                  <a:gd name="connsiteX60" fmla="*/ 798070 w 1339053"/>
                  <a:gd name="connsiteY60" fmla="*/ 4243284 h 6858000"/>
                  <a:gd name="connsiteX61" fmla="*/ 817097 w 1339053"/>
                  <a:gd name="connsiteY61" fmla="*/ 4054750 h 6858000"/>
                  <a:gd name="connsiteX62" fmla="*/ 826251 w 1339053"/>
                  <a:gd name="connsiteY62" fmla="*/ 3982801 h 6858000"/>
                  <a:gd name="connsiteX63" fmla="*/ 836848 w 1339053"/>
                  <a:gd name="connsiteY63" fmla="*/ 3784939 h 6858000"/>
                  <a:gd name="connsiteX64" fmla="*/ 841285 w 1339053"/>
                  <a:gd name="connsiteY64" fmla="*/ 3766755 h 6858000"/>
                  <a:gd name="connsiteX65" fmla="*/ 841284 w 1339053"/>
                  <a:gd name="connsiteY65" fmla="*/ 3766755 h 6858000"/>
                  <a:gd name="connsiteX66" fmla="*/ 852925 w 1339053"/>
                  <a:gd name="connsiteY66" fmla="*/ 3719034 h 6858000"/>
                  <a:gd name="connsiteX67" fmla="*/ 857932 w 1339053"/>
                  <a:gd name="connsiteY67" fmla="*/ 3696880 h 6858000"/>
                  <a:gd name="connsiteX68" fmla="*/ 853534 w 1339053"/>
                  <a:gd name="connsiteY68" fmla="*/ 3507036 h 6858000"/>
                  <a:gd name="connsiteX69" fmla="*/ 850226 w 1339053"/>
                  <a:gd name="connsiteY69" fmla="*/ 3485839 h 6858000"/>
                  <a:gd name="connsiteX70" fmla="*/ 0 w 1339053"/>
                  <a:gd name="connsiteY70" fmla="*/ 0 h 6858000"/>
                  <a:gd name="connsiteX71" fmla="*/ 455609 w 1339053"/>
                  <a:gd name="connsiteY71" fmla="*/ 0 h 6858000"/>
                  <a:gd name="connsiteX72" fmla="*/ 459171 w 1339053"/>
                  <a:gd name="connsiteY72" fmla="*/ 72395 h 6858000"/>
                  <a:gd name="connsiteX73" fmla="*/ 460041 w 1339053"/>
                  <a:gd name="connsiteY73" fmla="*/ 131917 h 6858000"/>
                  <a:gd name="connsiteX74" fmla="*/ 504421 w 1339053"/>
                  <a:gd name="connsiteY74" fmla="*/ 389691 h 6858000"/>
                  <a:gd name="connsiteX75" fmla="*/ 582097 w 1339053"/>
                  <a:gd name="connsiteY75" fmla="*/ 634609 h 6858000"/>
                  <a:gd name="connsiteX76" fmla="*/ 702468 w 1339053"/>
                  <a:gd name="connsiteY76" fmla="*/ 834019 h 6858000"/>
                  <a:gd name="connsiteX77" fmla="*/ 729203 w 1339053"/>
                  <a:gd name="connsiteY77" fmla="*/ 887701 h 6858000"/>
                  <a:gd name="connsiteX78" fmla="*/ 743787 w 1339053"/>
                  <a:gd name="connsiteY78" fmla="*/ 1016355 h 6858000"/>
                  <a:gd name="connsiteX79" fmla="*/ 750083 w 1339053"/>
                  <a:gd name="connsiteY79" fmla="*/ 1128060 h 6858000"/>
                  <a:gd name="connsiteX80" fmla="*/ 768866 w 1339053"/>
                  <a:gd name="connsiteY80" fmla="*/ 1213431 h 6858000"/>
                  <a:gd name="connsiteX81" fmla="*/ 787802 w 1339053"/>
                  <a:gd name="connsiteY81" fmla="*/ 1286432 h 6858000"/>
                  <a:gd name="connsiteX82" fmla="*/ 842837 w 1339053"/>
                  <a:gd name="connsiteY82" fmla="*/ 1455511 h 6858000"/>
                  <a:gd name="connsiteX83" fmla="*/ 877988 w 1339053"/>
                  <a:gd name="connsiteY83" fmla="*/ 1634814 h 6858000"/>
                  <a:gd name="connsiteX84" fmla="*/ 941063 w 1339053"/>
                  <a:gd name="connsiteY84" fmla="*/ 1789731 h 6858000"/>
                  <a:gd name="connsiteX85" fmla="*/ 980124 w 1339053"/>
                  <a:gd name="connsiteY85" fmla="*/ 1857657 h 6858000"/>
                  <a:gd name="connsiteX86" fmla="*/ 984484 w 1339053"/>
                  <a:gd name="connsiteY86" fmla="*/ 1976384 h 6858000"/>
                  <a:gd name="connsiteX87" fmla="*/ 1007189 w 1339053"/>
                  <a:gd name="connsiteY87" fmla="*/ 2110650 h 6858000"/>
                  <a:gd name="connsiteX88" fmla="*/ 1039893 w 1339053"/>
                  <a:gd name="connsiteY88" fmla="*/ 2211041 h 6858000"/>
                  <a:gd name="connsiteX89" fmla="*/ 1059162 w 1339053"/>
                  <a:gd name="connsiteY89" fmla="*/ 2286682 h 6858000"/>
                  <a:gd name="connsiteX90" fmla="*/ 1070522 w 1339053"/>
                  <a:gd name="connsiteY90" fmla="*/ 2388667 h 6858000"/>
                  <a:gd name="connsiteX91" fmla="*/ 1093939 w 1339053"/>
                  <a:gd name="connsiteY91" fmla="*/ 2494653 h 6858000"/>
                  <a:gd name="connsiteX92" fmla="*/ 1112007 w 1339053"/>
                  <a:gd name="connsiteY92" fmla="*/ 2548197 h 6858000"/>
                  <a:gd name="connsiteX93" fmla="*/ 1138346 w 1339053"/>
                  <a:gd name="connsiteY93" fmla="*/ 2649163 h 6858000"/>
                  <a:gd name="connsiteX94" fmla="*/ 1160337 w 1339053"/>
                  <a:gd name="connsiteY94" fmla="*/ 2751608 h 6858000"/>
                  <a:gd name="connsiteX95" fmla="*/ 1165737 w 1339053"/>
                  <a:gd name="connsiteY95" fmla="*/ 2933012 h 6858000"/>
                  <a:gd name="connsiteX96" fmla="*/ 1202029 w 1339053"/>
                  <a:gd name="connsiteY96" fmla="*/ 3107873 h 6858000"/>
                  <a:gd name="connsiteX97" fmla="*/ 1225692 w 1339053"/>
                  <a:gd name="connsiteY97" fmla="*/ 3244974 h 6858000"/>
                  <a:gd name="connsiteX98" fmla="*/ 1243916 w 1339053"/>
                  <a:gd name="connsiteY98" fmla="*/ 3326221 h 6858000"/>
                  <a:gd name="connsiteX99" fmla="*/ 1293067 w 1339053"/>
                  <a:gd name="connsiteY99" fmla="*/ 3480219 h 6858000"/>
                  <a:gd name="connsiteX100" fmla="*/ 1308071 w 1339053"/>
                  <a:gd name="connsiteY100" fmla="*/ 3585182 h 6858000"/>
                  <a:gd name="connsiteX101" fmla="*/ 1295962 w 1339053"/>
                  <a:gd name="connsiteY101" fmla="*/ 3584708 h 6858000"/>
                  <a:gd name="connsiteX102" fmla="*/ 1118893 w 1339053"/>
                  <a:gd name="connsiteY102" fmla="*/ 3568330 h 6858000"/>
                  <a:gd name="connsiteX103" fmla="*/ 1094179 w 1339053"/>
                  <a:gd name="connsiteY103" fmla="*/ 3567566 h 6858000"/>
                  <a:gd name="connsiteX104" fmla="*/ 922719 w 1339053"/>
                  <a:gd name="connsiteY104" fmla="*/ 3516472 h 6858000"/>
                  <a:gd name="connsiteX105" fmla="*/ 877028 w 1339053"/>
                  <a:gd name="connsiteY105" fmla="*/ 3490955 h 6858000"/>
                  <a:gd name="connsiteX106" fmla="*/ 850533 w 1339053"/>
                  <a:gd name="connsiteY106" fmla="*/ 3481837 h 6858000"/>
                  <a:gd name="connsiteX107" fmla="*/ 852113 w 1339053"/>
                  <a:gd name="connsiteY107" fmla="*/ 3461170 h 6858000"/>
                  <a:gd name="connsiteX108" fmla="*/ 831383 w 1339053"/>
                  <a:gd name="connsiteY108" fmla="*/ 3399179 h 6858000"/>
                  <a:gd name="connsiteX109" fmla="*/ 743141 w 1339053"/>
                  <a:gd name="connsiteY109" fmla="*/ 3320580 h 6858000"/>
                  <a:gd name="connsiteX110" fmla="*/ 713221 w 1339053"/>
                  <a:gd name="connsiteY110" fmla="*/ 3251241 h 6858000"/>
                  <a:gd name="connsiteX111" fmla="*/ 697098 w 1339053"/>
                  <a:gd name="connsiteY111" fmla="*/ 3202528 h 6858000"/>
                  <a:gd name="connsiteX112" fmla="*/ 664820 w 1339053"/>
                  <a:gd name="connsiteY112" fmla="*/ 3154190 h 6858000"/>
                  <a:gd name="connsiteX113" fmla="*/ 572501 w 1339053"/>
                  <a:gd name="connsiteY113" fmla="*/ 3087312 h 6858000"/>
                  <a:gd name="connsiteX114" fmla="*/ 497703 w 1339053"/>
                  <a:gd name="connsiteY114" fmla="*/ 3005243 h 6858000"/>
                  <a:gd name="connsiteX115" fmla="*/ 476984 w 1339053"/>
                  <a:gd name="connsiteY115" fmla="*/ 2892751 h 6858000"/>
                  <a:gd name="connsiteX116" fmla="*/ 468947 w 1339053"/>
                  <a:gd name="connsiteY116" fmla="*/ 2824527 h 6858000"/>
                  <a:gd name="connsiteX117" fmla="*/ 569138 w 1339053"/>
                  <a:gd name="connsiteY117" fmla="*/ 2595026 h 6858000"/>
                  <a:gd name="connsiteX118" fmla="*/ 645397 w 1339053"/>
                  <a:gd name="connsiteY118" fmla="*/ 2440808 h 6858000"/>
                  <a:gd name="connsiteX119" fmla="*/ 651820 w 1339053"/>
                  <a:gd name="connsiteY119" fmla="*/ 2384384 h 6858000"/>
                  <a:gd name="connsiteX120" fmla="*/ 612994 w 1339053"/>
                  <a:gd name="connsiteY120" fmla="*/ 2207332 h 6858000"/>
                  <a:gd name="connsiteX121" fmla="*/ 620894 w 1339053"/>
                  <a:gd name="connsiteY121" fmla="*/ 2046679 h 6858000"/>
                  <a:gd name="connsiteX122" fmla="*/ 644614 w 1339053"/>
                  <a:gd name="connsiteY122" fmla="*/ 1931265 h 6858000"/>
                  <a:gd name="connsiteX123" fmla="*/ 665994 w 1339053"/>
                  <a:gd name="connsiteY123" fmla="*/ 1832337 h 6858000"/>
                  <a:gd name="connsiteX124" fmla="*/ 678276 w 1339053"/>
                  <a:gd name="connsiteY124" fmla="*/ 1709437 h 6858000"/>
                  <a:gd name="connsiteX125" fmla="*/ 672955 w 1339053"/>
                  <a:gd name="connsiteY125" fmla="*/ 1636123 h 6858000"/>
                  <a:gd name="connsiteX126" fmla="*/ 668480 w 1339053"/>
                  <a:gd name="connsiteY126" fmla="*/ 1520749 h 6858000"/>
                  <a:gd name="connsiteX127" fmla="*/ 653920 w 1339053"/>
                  <a:gd name="connsiteY127" fmla="*/ 1399437 h 6858000"/>
                  <a:gd name="connsiteX128" fmla="*/ 612686 w 1339053"/>
                  <a:gd name="connsiteY128" fmla="*/ 1296979 h 6858000"/>
                  <a:gd name="connsiteX129" fmla="*/ 570220 w 1339053"/>
                  <a:gd name="connsiteY129" fmla="*/ 1235618 h 6858000"/>
                  <a:gd name="connsiteX130" fmla="*/ 529736 w 1339053"/>
                  <a:gd name="connsiteY130" fmla="*/ 1081752 h 6858000"/>
                  <a:gd name="connsiteX131" fmla="*/ 414305 w 1339053"/>
                  <a:gd name="connsiteY131" fmla="*/ 918292 h 6858000"/>
                  <a:gd name="connsiteX132" fmla="*/ 373924 w 1339053"/>
                  <a:gd name="connsiteY132" fmla="*/ 825689 h 6858000"/>
                  <a:gd name="connsiteX133" fmla="*/ 368949 w 1339053"/>
                  <a:gd name="connsiteY133" fmla="*/ 778726 h 6858000"/>
                  <a:gd name="connsiteX134" fmla="*/ 347020 w 1339053"/>
                  <a:gd name="connsiteY134" fmla="*/ 694643 h 6858000"/>
                  <a:gd name="connsiteX135" fmla="*/ 327478 w 1339053"/>
                  <a:gd name="connsiteY135" fmla="*/ 642898 h 6858000"/>
                  <a:gd name="connsiteX136" fmla="*/ 243468 w 1339053"/>
                  <a:gd name="connsiteY136" fmla="*/ 491960 h 6858000"/>
                  <a:gd name="connsiteX137" fmla="*/ 218930 w 1339053"/>
                  <a:gd name="connsiteY137" fmla="*/ 446010 h 6858000"/>
                  <a:gd name="connsiteX138" fmla="*/ 180614 w 1339053"/>
                  <a:gd name="connsiteY138" fmla="*/ 354892 h 6858000"/>
                  <a:gd name="connsiteX139" fmla="*/ 171988 w 1339053"/>
                  <a:gd name="connsiteY139" fmla="*/ 317521 h 6858000"/>
                  <a:gd name="connsiteX140" fmla="*/ 139875 w 1339053"/>
                  <a:gd name="connsiteY140" fmla="*/ 246378 h 6858000"/>
                  <a:gd name="connsiteX141" fmla="*/ 51499 w 1339053"/>
                  <a:gd name="connsiteY141" fmla="*/ 73211 h 6858000"/>
                  <a:gd name="connsiteX142" fmla="*/ 19690 w 1339053"/>
                  <a:gd name="connsiteY142" fmla="*/ 3662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Lst>
                <a:rect l="l" t="t" r="r" b="b"/>
                <a:pathLst>
                  <a:path w="1339053" h="6858000">
                    <a:moveTo>
                      <a:pt x="850532" y="3481838"/>
                    </a:moveTo>
                    <a:lnTo>
                      <a:pt x="877027" y="3490955"/>
                    </a:lnTo>
                    <a:cubicBezTo>
                      <a:pt x="892941" y="3497986"/>
                      <a:pt x="908176" y="3506416"/>
                      <a:pt x="922718" y="3516472"/>
                    </a:cubicBezTo>
                    <a:cubicBezTo>
                      <a:pt x="967062" y="3547282"/>
                      <a:pt x="1027547" y="3564030"/>
                      <a:pt x="1094179" y="3567567"/>
                    </a:cubicBezTo>
                    <a:cubicBezTo>
                      <a:pt x="1102515" y="3567965"/>
                      <a:pt x="1113434" y="3565936"/>
                      <a:pt x="1118891" y="3568331"/>
                    </a:cubicBezTo>
                    <a:cubicBezTo>
                      <a:pt x="1180628" y="3594888"/>
                      <a:pt x="1237753" y="3586304"/>
                      <a:pt x="1295961" y="3584709"/>
                    </a:cubicBezTo>
                    <a:lnTo>
                      <a:pt x="1308070" y="3585183"/>
                    </a:lnTo>
                    <a:lnTo>
                      <a:pt x="1325263" y="3705453"/>
                    </a:lnTo>
                    <a:cubicBezTo>
                      <a:pt x="1328254" y="3727679"/>
                      <a:pt x="1331526" y="3749922"/>
                      <a:pt x="1334107" y="3772268"/>
                    </a:cubicBezTo>
                    <a:lnTo>
                      <a:pt x="1338203" y="3831076"/>
                    </a:lnTo>
                    <a:lnTo>
                      <a:pt x="1338805" y="3839709"/>
                    </a:lnTo>
                    <a:cubicBezTo>
                      <a:pt x="1339996" y="3932341"/>
                      <a:pt x="1336568" y="4025809"/>
                      <a:pt x="1335635" y="4118635"/>
                    </a:cubicBezTo>
                    <a:cubicBezTo>
                      <a:pt x="1335202" y="4148976"/>
                      <a:pt x="1338805" y="4178868"/>
                      <a:pt x="1337171" y="4209403"/>
                    </a:cubicBezTo>
                    <a:cubicBezTo>
                      <a:pt x="1335445" y="4242449"/>
                      <a:pt x="1327565" y="4276129"/>
                      <a:pt x="1325840" y="4309174"/>
                    </a:cubicBezTo>
                    <a:cubicBezTo>
                      <a:pt x="1322853" y="4364122"/>
                      <a:pt x="1323899" y="4418621"/>
                      <a:pt x="1321122" y="4473630"/>
                    </a:cubicBezTo>
                    <a:cubicBezTo>
                      <a:pt x="1315632" y="4579723"/>
                      <a:pt x="1309019" y="4685750"/>
                      <a:pt x="1302196" y="4791709"/>
                    </a:cubicBezTo>
                    <a:cubicBezTo>
                      <a:pt x="1300696" y="4814383"/>
                      <a:pt x="1294244" y="4837504"/>
                      <a:pt x="1293239" y="4860048"/>
                    </a:cubicBezTo>
                    <a:cubicBezTo>
                      <a:pt x="1290785" y="4919957"/>
                      <a:pt x="1289660" y="4979994"/>
                      <a:pt x="1288829" y="5039837"/>
                    </a:cubicBezTo>
                    <a:cubicBezTo>
                      <a:pt x="1288401" y="5076103"/>
                      <a:pt x="1290512" y="5112310"/>
                      <a:pt x="1289584" y="5148703"/>
                    </a:cubicBezTo>
                    <a:cubicBezTo>
                      <a:pt x="1288845" y="5177820"/>
                      <a:pt x="1286193" y="5207193"/>
                      <a:pt x="1282205" y="5236435"/>
                    </a:cubicBezTo>
                    <a:cubicBezTo>
                      <a:pt x="1278784" y="5261619"/>
                      <a:pt x="1270649" y="5286477"/>
                      <a:pt x="1268145" y="5311662"/>
                    </a:cubicBezTo>
                    <a:cubicBezTo>
                      <a:pt x="1261308" y="5379812"/>
                      <a:pt x="1256387" y="5447703"/>
                      <a:pt x="1250547" y="5515595"/>
                    </a:cubicBezTo>
                    <a:cubicBezTo>
                      <a:pt x="1248113" y="5542776"/>
                      <a:pt x="1244054" y="5570023"/>
                      <a:pt x="1243323" y="5596885"/>
                    </a:cubicBezTo>
                    <a:cubicBezTo>
                      <a:pt x="1241082" y="5668709"/>
                      <a:pt x="1241668" y="5740276"/>
                      <a:pt x="1238303" y="5812036"/>
                    </a:cubicBezTo>
                    <a:cubicBezTo>
                      <a:pt x="1235508" y="5871554"/>
                      <a:pt x="1228259" y="5931392"/>
                      <a:pt x="1223551" y="5991171"/>
                    </a:cubicBezTo>
                    <a:cubicBezTo>
                      <a:pt x="1221675" y="6016549"/>
                      <a:pt x="1222415" y="6041609"/>
                      <a:pt x="1219699" y="6066726"/>
                    </a:cubicBezTo>
                    <a:cubicBezTo>
                      <a:pt x="1213776" y="6123024"/>
                      <a:pt x="1205938" y="6179576"/>
                      <a:pt x="1199935" y="6236130"/>
                    </a:cubicBezTo>
                    <a:cubicBezTo>
                      <a:pt x="1196614" y="6268403"/>
                      <a:pt x="1198425" y="6301127"/>
                      <a:pt x="1192857" y="6333267"/>
                    </a:cubicBezTo>
                    <a:cubicBezTo>
                      <a:pt x="1179603" y="6409590"/>
                      <a:pt x="1163470" y="6485591"/>
                      <a:pt x="1148174" y="6561849"/>
                    </a:cubicBezTo>
                    <a:cubicBezTo>
                      <a:pt x="1132370" y="6640486"/>
                      <a:pt x="1117066" y="6719000"/>
                      <a:pt x="1100424" y="6797385"/>
                    </a:cubicBezTo>
                    <a:lnTo>
                      <a:pt x="1085621" y="6858000"/>
                    </a:lnTo>
                    <a:lnTo>
                      <a:pt x="932341" y="6858000"/>
                    </a:lnTo>
                    <a:lnTo>
                      <a:pt x="944496" y="6829656"/>
                    </a:lnTo>
                    <a:cubicBezTo>
                      <a:pt x="964836" y="6776399"/>
                      <a:pt x="953622" y="6744439"/>
                      <a:pt x="913239" y="6720119"/>
                    </a:cubicBezTo>
                    <a:cubicBezTo>
                      <a:pt x="890880" y="6706443"/>
                      <a:pt x="866986" y="6690318"/>
                      <a:pt x="870682" y="6655346"/>
                    </a:cubicBezTo>
                    <a:cubicBezTo>
                      <a:pt x="876846" y="6598274"/>
                      <a:pt x="889503" y="6540954"/>
                      <a:pt x="846442" y="6498594"/>
                    </a:cubicBezTo>
                    <a:cubicBezTo>
                      <a:pt x="862273" y="6487399"/>
                      <a:pt x="871751" y="6480449"/>
                      <a:pt x="881150" y="6473756"/>
                    </a:cubicBezTo>
                    <a:cubicBezTo>
                      <a:pt x="907245" y="6455292"/>
                      <a:pt x="930705" y="6407516"/>
                      <a:pt x="922470" y="6377035"/>
                    </a:cubicBezTo>
                    <a:cubicBezTo>
                      <a:pt x="910652" y="6332192"/>
                      <a:pt x="925705" y="6299028"/>
                      <a:pt x="955039" y="6268585"/>
                    </a:cubicBezTo>
                    <a:cubicBezTo>
                      <a:pt x="1003777" y="6217606"/>
                      <a:pt x="1017630" y="6148240"/>
                      <a:pt x="1024350" y="6083443"/>
                    </a:cubicBezTo>
                    <a:cubicBezTo>
                      <a:pt x="1029590" y="6034553"/>
                      <a:pt x="1028255" y="5980246"/>
                      <a:pt x="999696" y="5938416"/>
                    </a:cubicBezTo>
                    <a:cubicBezTo>
                      <a:pt x="990505" y="5925141"/>
                      <a:pt x="991039" y="5901884"/>
                      <a:pt x="988342" y="5882426"/>
                    </a:cubicBezTo>
                    <a:cubicBezTo>
                      <a:pt x="986229" y="5866254"/>
                      <a:pt x="984774" y="5849442"/>
                      <a:pt x="985444" y="5832438"/>
                    </a:cubicBezTo>
                    <a:cubicBezTo>
                      <a:pt x="986010" y="5814273"/>
                      <a:pt x="985042" y="5793656"/>
                      <a:pt x="992016" y="5777751"/>
                    </a:cubicBezTo>
                    <a:cubicBezTo>
                      <a:pt x="1012886" y="5729456"/>
                      <a:pt x="1014467" y="5686488"/>
                      <a:pt x="995028" y="5641832"/>
                    </a:cubicBezTo>
                    <a:cubicBezTo>
                      <a:pt x="984984" y="5618696"/>
                      <a:pt x="974301" y="5585771"/>
                      <a:pt x="981247" y="5562522"/>
                    </a:cubicBezTo>
                    <a:cubicBezTo>
                      <a:pt x="998041" y="5505913"/>
                      <a:pt x="997454" y="5454379"/>
                      <a:pt x="995131" y="5398075"/>
                    </a:cubicBezTo>
                    <a:cubicBezTo>
                      <a:pt x="993724" y="5361807"/>
                      <a:pt x="997229" y="5322258"/>
                      <a:pt x="997379" y="5283928"/>
                    </a:cubicBezTo>
                    <a:cubicBezTo>
                      <a:pt x="997473" y="5239095"/>
                      <a:pt x="1006631" y="5193105"/>
                      <a:pt x="979617" y="5157396"/>
                    </a:cubicBezTo>
                    <a:cubicBezTo>
                      <a:pt x="976728" y="5153402"/>
                      <a:pt x="978724" y="5144705"/>
                      <a:pt x="976441" y="5139485"/>
                    </a:cubicBezTo>
                    <a:cubicBezTo>
                      <a:pt x="969619" y="5122991"/>
                      <a:pt x="964828" y="5102888"/>
                      <a:pt x="953793" y="5091862"/>
                    </a:cubicBezTo>
                    <a:cubicBezTo>
                      <a:pt x="921506" y="5059884"/>
                      <a:pt x="886609" y="5031900"/>
                      <a:pt x="853056" y="5001787"/>
                    </a:cubicBezTo>
                    <a:cubicBezTo>
                      <a:pt x="845882" y="4995337"/>
                      <a:pt x="836325" y="4988437"/>
                      <a:pt x="833979" y="4978966"/>
                    </a:cubicBezTo>
                    <a:cubicBezTo>
                      <a:pt x="820602" y="4924328"/>
                      <a:pt x="808509" y="4869239"/>
                      <a:pt x="796995" y="4813768"/>
                    </a:cubicBezTo>
                    <a:cubicBezTo>
                      <a:pt x="792418" y="4791474"/>
                      <a:pt x="803209" y="4777314"/>
                      <a:pt x="820590" y="4764057"/>
                    </a:cubicBezTo>
                    <a:cubicBezTo>
                      <a:pt x="837188" y="4751123"/>
                      <a:pt x="855398" y="4734452"/>
                      <a:pt x="864688" y="4714752"/>
                    </a:cubicBezTo>
                    <a:cubicBezTo>
                      <a:pt x="883062" y="4675275"/>
                      <a:pt x="897521" y="4632902"/>
                      <a:pt x="910485" y="4590911"/>
                    </a:cubicBezTo>
                    <a:cubicBezTo>
                      <a:pt x="915338" y="4575199"/>
                      <a:pt x="912978" y="4556131"/>
                      <a:pt x="911445" y="4539571"/>
                    </a:cubicBezTo>
                    <a:cubicBezTo>
                      <a:pt x="908527" y="4508200"/>
                      <a:pt x="900999" y="4477659"/>
                      <a:pt x="900285" y="4445837"/>
                    </a:cubicBezTo>
                    <a:cubicBezTo>
                      <a:pt x="899539" y="4408923"/>
                      <a:pt x="887958" y="4383340"/>
                      <a:pt x="863237" y="4364703"/>
                    </a:cubicBezTo>
                    <a:cubicBezTo>
                      <a:pt x="826431" y="4336971"/>
                      <a:pt x="808536" y="4292507"/>
                      <a:pt x="798070" y="4243284"/>
                    </a:cubicBezTo>
                    <a:cubicBezTo>
                      <a:pt x="784617" y="4180721"/>
                      <a:pt x="805728" y="4117545"/>
                      <a:pt x="817097" y="4054750"/>
                    </a:cubicBezTo>
                    <a:cubicBezTo>
                      <a:pt x="821537" y="4030724"/>
                      <a:pt x="826632" y="4006057"/>
                      <a:pt x="826251" y="3982801"/>
                    </a:cubicBezTo>
                    <a:cubicBezTo>
                      <a:pt x="825347" y="3916709"/>
                      <a:pt x="825150" y="3850833"/>
                      <a:pt x="836848" y="3784939"/>
                    </a:cubicBezTo>
                    <a:lnTo>
                      <a:pt x="841285" y="3766755"/>
                    </a:lnTo>
                    <a:lnTo>
                      <a:pt x="841284" y="3766755"/>
                    </a:lnTo>
                    <a:lnTo>
                      <a:pt x="852925" y="3719034"/>
                    </a:lnTo>
                    <a:cubicBezTo>
                      <a:pt x="855152" y="3711822"/>
                      <a:pt x="856753" y="3704413"/>
                      <a:pt x="857932" y="3696880"/>
                    </a:cubicBezTo>
                    <a:cubicBezTo>
                      <a:pt x="868683" y="3631632"/>
                      <a:pt x="885300" y="3565939"/>
                      <a:pt x="853534" y="3507036"/>
                    </a:cubicBezTo>
                    <a:cubicBezTo>
                      <a:pt x="850623" y="3501622"/>
                      <a:pt x="849992" y="3494020"/>
                      <a:pt x="850226" y="3485839"/>
                    </a:cubicBezTo>
                    <a:close/>
                    <a:moveTo>
                      <a:pt x="0" y="0"/>
                    </a:moveTo>
                    <a:lnTo>
                      <a:pt x="455609" y="0"/>
                    </a:lnTo>
                    <a:lnTo>
                      <a:pt x="459171" y="72395"/>
                    </a:lnTo>
                    <a:cubicBezTo>
                      <a:pt x="459671" y="92301"/>
                      <a:pt x="456894" y="113171"/>
                      <a:pt x="460041" y="131917"/>
                    </a:cubicBezTo>
                    <a:cubicBezTo>
                      <a:pt x="474213" y="218122"/>
                      <a:pt x="492031" y="302910"/>
                      <a:pt x="504421" y="389691"/>
                    </a:cubicBezTo>
                    <a:cubicBezTo>
                      <a:pt x="517349" y="479177"/>
                      <a:pt x="539516" y="562489"/>
                      <a:pt x="582097" y="634609"/>
                    </a:cubicBezTo>
                    <a:cubicBezTo>
                      <a:pt x="621686" y="701573"/>
                      <a:pt x="662589" y="767248"/>
                      <a:pt x="702468" y="834019"/>
                    </a:cubicBezTo>
                    <a:cubicBezTo>
                      <a:pt x="712587" y="850968"/>
                      <a:pt x="725536" y="867665"/>
                      <a:pt x="729203" y="887701"/>
                    </a:cubicBezTo>
                    <a:cubicBezTo>
                      <a:pt x="736973" y="929321"/>
                      <a:pt x="740155" y="973193"/>
                      <a:pt x="743787" y="1016355"/>
                    </a:cubicBezTo>
                    <a:cubicBezTo>
                      <a:pt x="746786" y="1053398"/>
                      <a:pt x="745800" y="1091467"/>
                      <a:pt x="750083" y="1128060"/>
                    </a:cubicBezTo>
                    <a:cubicBezTo>
                      <a:pt x="753428" y="1157309"/>
                      <a:pt x="762038" y="1185083"/>
                      <a:pt x="768866" y="1213431"/>
                    </a:cubicBezTo>
                    <a:cubicBezTo>
                      <a:pt x="774767" y="1238107"/>
                      <a:pt x="778357" y="1264327"/>
                      <a:pt x="787802" y="1286432"/>
                    </a:cubicBezTo>
                    <a:cubicBezTo>
                      <a:pt x="810582" y="1340304"/>
                      <a:pt x="832653" y="1394242"/>
                      <a:pt x="842837" y="1455511"/>
                    </a:cubicBezTo>
                    <a:cubicBezTo>
                      <a:pt x="853049" y="1515944"/>
                      <a:pt x="867276" y="1574511"/>
                      <a:pt x="877988" y="1634814"/>
                    </a:cubicBezTo>
                    <a:cubicBezTo>
                      <a:pt x="888390" y="1693895"/>
                      <a:pt x="902813" y="1748857"/>
                      <a:pt x="941063" y="1789731"/>
                    </a:cubicBezTo>
                    <a:cubicBezTo>
                      <a:pt x="957906" y="1807908"/>
                      <a:pt x="975122" y="1831564"/>
                      <a:pt x="980124" y="1857657"/>
                    </a:cubicBezTo>
                    <a:cubicBezTo>
                      <a:pt x="987207" y="1894833"/>
                      <a:pt x="980788" y="1937150"/>
                      <a:pt x="984484" y="1976384"/>
                    </a:cubicBezTo>
                    <a:cubicBezTo>
                      <a:pt x="988781" y="2022576"/>
                      <a:pt x="988793" y="2074493"/>
                      <a:pt x="1007189" y="2110650"/>
                    </a:cubicBezTo>
                    <a:cubicBezTo>
                      <a:pt x="1023612" y="2142809"/>
                      <a:pt x="1034723" y="2173610"/>
                      <a:pt x="1039893" y="2211041"/>
                    </a:cubicBezTo>
                    <a:cubicBezTo>
                      <a:pt x="1043484" y="2237261"/>
                      <a:pt x="1057690" y="2260269"/>
                      <a:pt x="1059162" y="2286682"/>
                    </a:cubicBezTo>
                    <a:cubicBezTo>
                      <a:pt x="1061252" y="2321469"/>
                      <a:pt x="1060754" y="2355740"/>
                      <a:pt x="1070522" y="2388667"/>
                    </a:cubicBezTo>
                    <a:cubicBezTo>
                      <a:pt x="1080600" y="2422815"/>
                      <a:pt x="1085513" y="2459602"/>
                      <a:pt x="1093939" y="2494653"/>
                    </a:cubicBezTo>
                    <a:cubicBezTo>
                      <a:pt x="1098500" y="2513273"/>
                      <a:pt x="1106866" y="2529964"/>
                      <a:pt x="1112007" y="2548197"/>
                    </a:cubicBezTo>
                    <a:cubicBezTo>
                      <a:pt x="1121409" y="2581573"/>
                      <a:pt x="1130232" y="2615336"/>
                      <a:pt x="1138346" y="2649163"/>
                    </a:cubicBezTo>
                    <a:cubicBezTo>
                      <a:pt x="1146465" y="2682988"/>
                      <a:pt x="1157699" y="2716368"/>
                      <a:pt x="1160337" y="2751608"/>
                    </a:cubicBezTo>
                    <a:cubicBezTo>
                      <a:pt x="1164714" y="2811646"/>
                      <a:pt x="1159211" y="2873999"/>
                      <a:pt x="1165737" y="2933012"/>
                    </a:cubicBezTo>
                    <a:cubicBezTo>
                      <a:pt x="1172445" y="2992925"/>
                      <a:pt x="1185964" y="3051556"/>
                      <a:pt x="1202029" y="3107873"/>
                    </a:cubicBezTo>
                    <a:cubicBezTo>
                      <a:pt x="1214635" y="3152396"/>
                      <a:pt x="1227749" y="3194534"/>
                      <a:pt x="1225692" y="3244974"/>
                    </a:cubicBezTo>
                    <a:cubicBezTo>
                      <a:pt x="1224565" y="3273123"/>
                      <a:pt x="1231196" y="3305079"/>
                      <a:pt x="1243916" y="3326221"/>
                    </a:cubicBezTo>
                    <a:cubicBezTo>
                      <a:pt x="1271701" y="3372044"/>
                      <a:pt x="1285247" y="3423911"/>
                      <a:pt x="1293067" y="3480219"/>
                    </a:cubicBezTo>
                    <a:lnTo>
                      <a:pt x="1308071" y="3585182"/>
                    </a:lnTo>
                    <a:lnTo>
                      <a:pt x="1295962" y="3584708"/>
                    </a:lnTo>
                    <a:cubicBezTo>
                      <a:pt x="1237754" y="3586303"/>
                      <a:pt x="1180629" y="3594888"/>
                      <a:pt x="1118893" y="3568330"/>
                    </a:cubicBezTo>
                    <a:cubicBezTo>
                      <a:pt x="1113435" y="3565936"/>
                      <a:pt x="1102517" y="3567964"/>
                      <a:pt x="1094179" y="3567566"/>
                    </a:cubicBezTo>
                    <a:cubicBezTo>
                      <a:pt x="1027548" y="3564029"/>
                      <a:pt x="967064" y="3547281"/>
                      <a:pt x="922719" y="3516472"/>
                    </a:cubicBezTo>
                    <a:cubicBezTo>
                      <a:pt x="908178" y="3506414"/>
                      <a:pt x="892942" y="3497984"/>
                      <a:pt x="877028" y="3490955"/>
                    </a:cubicBezTo>
                    <a:lnTo>
                      <a:pt x="850533" y="3481837"/>
                    </a:lnTo>
                    <a:lnTo>
                      <a:pt x="852113" y="3461170"/>
                    </a:lnTo>
                    <a:cubicBezTo>
                      <a:pt x="854391" y="3434500"/>
                      <a:pt x="848474" y="3414331"/>
                      <a:pt x="831383" y="3399179"/>
                    </a:cubicBezTo>
                    <a:cubicBezTo>
                      <a:pt x="801767" y="3373388"/>
                      <a:pt x="773654" y="3344957"/>
                      <a:pt x="743141" y="3320580"/>
                    </a:cubicBezTo>
                    <a:cubicBezTo>
                      <a:pt x="722236" y="3303685"/>
                      <a:pt x="714543" y="3281842"/>
                      <a:pt x="713221" y="3251241"/>
                    </a:cubicBezTo>
                    <a:cubicBezTo>
                      <a:pt x="712555" y="3234106"/>
                      <a:pt x="704768" y="3217029"/>
                      <a:pt x="697098" y="3202528"/>
                    </a:cubicBezTo>
                    <a:cubicBezTo>
                      <a:pt x="687845" y="3184997"/>
                      <a:pt x="672212" y="3172554"/>
                      <a:pt x="664820" y="3154190"/>
                    </a:cubicBezTo>
                    <a:cubicBezTo>
                      <a:pt x="646169" y="3109209"/>
                      <a:pt x="616744" y="3087991"/>
                      <a:pt x="572501" y="3087312"/>
                    </a:cubicBezTo>
                    <a:cubicBezTo>
                      <a:pt x="533259" y="3086763"/>
                      <a:pt x="493731" y="3044085"/>
                      <a:pt x="497703" y="3005243"/>
                    </a:cubicBezTo>
                    <a:cubicBezTo>
                      <a:pt x="502030" y="2962279"/>
                      <a:pt x="490540" y="2928257"/>
                      <a:pt x="476984" y="2892751"/>
                    </a:cubicBezTo>
                    <a:cubicBezTo>
                      <a:pt x="469363" y="2872905"/>
                      <a:pt x="465404" y="2847135"/>
                      <a:pt x="468947" y="2824527"/>
                    </a:cubicBezTo>
                    <a:cubicBezTo>
                      <a:pt x="482188" y="2738605"/>
                      <a:pt x="520979" y="2665650"/>
                      <a:pt x="569138" y="2595026"/>
                    </a:cubicBezTo>
                    <a:cubicBezTo>
                      <a:pt x="600577" y="2548865"/>
                      <a:pt x="622260" y="2493483"/>
                      <a:pt x="645397" y="2440808"/>
                    </a:cubicBezTo>
                    <a:cubicBezTo>
                      <a:pt x="652529" y="2424387"/>
                      <a:pt x="655029" y="2401457"/>
                      <a:pt x="651820" y="2384384"/>
                    </a:cubicBezTo>
                    <a:cubicBezTo>
                      <a:pt x="640949" y="2324596"/>
                      <a:pt x="629163" y="2264805"/>
                      <a:pt x="612994" y="2207332"/>
                    </a:cubicBezTo>
                    <a:cubicBezTo>
                      <a:pt x="597678" y="2153787"/>
                      <a:pt x="601053" y="2099808"/>
                      <a:pt x="620894" y="2046679"/>
                    </a:cubicBezTo>
                    <a:cubicBezTo>
                      <a:pt x="635367" y="2007977"/>
                      <a:pt x="641110" y="1970814"/>
                      <a:pt x="644614" y="1931265"/>
                    </a:cubicBezTo>
                    <a:cubicBezTo>
                      <a:pt x="647465" y="1898285"/>
                      <a:pt x="653360" y="1862859"/>
                      <a:pt x="665994" y="1832337"/>
                    </a:cubicBezTo>
                    <a:cubicBezTo>
                      <a:pt x="683779" y="1789578"/>
                      <a:pt x="688928" y="1751381"/>
                      <a:pt x="678276" y="1709437"/>
                    </a:cubicBezTo>
                    <a:cubicBezTo>
                      <a:pt x="672576" y="1687079"/>
                      <a:pt x="673987" y="1660990"/>
                      <a:pt x="672955" y="1636123"/>
                    </a:cubicBezTo>
                    <a:cubicBezTo>
                      <a:pt x="671272" y="1597795"/>
                      <a:pt x="671867" y="1558758"/>
                      <a:pt x="668480" y="1520749"/>
                    </a:cubicBezTo>
                    <a:cubicBezTo>
                      <a:pt x="665050" y="1479903"/>
                      <a:pt x="655019" y="1440408"/>
                      <a:pt x="653920" y="1399437"/>
                    </a:cubicBezTo>
                    <a:cubicBezTo>
                      <a:pt x="652652" y="1355309"/>
                      <a:pt x="639893" y="1323154"/>
                      <a:pt x="612686" y="1296979"/>
                    </a:cubicBezTo>
                    <a:cubicBezTo>
                      <a:pt x="595576" y="1280408"/>
                      <a:pt x="578401" y="1259588"/>
                      <a:pt x="570220" y="1235618"/>
                    </a:cubicBezTo>
                    <a:cubicBezTo>
                      <a:pt x="553631" y="1186194"/>
                      <a:pt x="545669" y="1131821"/>
                      <a:pt x="529736" y="1081752"/>
                    </a:cubicBezTo>
                    <a:cubicBezTo>
                      <a:pt x="507466" y="1011390"/>
                      <a:pt x="481332" y="944631"/>
                      <a:pt x="414305" y="918292"/>
                    </a:cubicBezTo>
                    <a:cubicBezTo>
                      <a:pt x="377314" y="903769"/>
                      <a:pt x="368843" y="874065"/>
                      <a:pt x="373924" y="825689"/>
                    </a:cubicBezTo>
                    <a:cubicBezTo>
                      <a:pt x="375689" y="809590"/>
                      <a:pt x="376722" y="786203"/>
                      <a:pt x="368949" y="778726"/>
                    </a:cubicBezTo>
                    <a:cubicBezTo>
                      <a:pt x="345838" y="756354"/>
                      <a:pt x="349308" y="725824"/>
                      <a:pt x="347020" y="694643"/>
                    </a:cubicBezTo>
                    <a:cubicBezTo>
                      <a:pt x="345704" y="675894"/>
                      <a:pt x="339306" y="651346"/>
                      <a:pt x="327478" y="642898"/>
                    </a:cubicBezTo>
                    <a:cubicBezTo>
                      <a:pt x="279698" y="608395"/>
                      <a:pt x="263590" y="549247"/>
                      <a:pt x="243468" y="491960"/>
                    </a:cubicBezTo>
                    <a:cubicBezTo>
                      <a:pt x="237433" y="475142"/>
                      <a:pt x="230250" y="456843"/>
                      <a:pt x="218930" y="446010"/>
                    </a:cubicBezTo>
                    <a:cubicBezTo>
                      <a:pt x="194433" y="422927"/>
                      <a:pt x="180036" y="395344"/>
                      <a:pt x="180614" y="354892"/>
                    </a:cubicBezTo>
                    <a:cubicBezTo>
                      <a:pt x="180923" y="342010"/>
                      <a:pt x="176523" y="328798"/>
                      <a:pt x="171988" y="317521"/>
                    </a:cubicBezTo>
                    <a:cubicBezTo>
                      <a:pt x="162052" y="293291"/>
                      <a:pt x="148442" y="271315"/>
                      <a:pt x="139875" y="246378"/>
                    </a:cubicBezTo>
                    <a:cubicBezTo>
                      <a:pt x="117577" y="182780"/>
                      <a:pt x="95749" y="119890"/>
                      <a:pt x="51499" y="73211"/>
                    </a:cubicBezTo>
                    <a:cubicBezTo>
                      <a:pt x="40691" y="61834"/>
                      <a:pt x="29467" y="49763"/>
                      <a:pt x="19690" y="36621"/>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4" name="Slide Number Placeholder 3">
            <a:extLst>
              <a:ext uri="{FF2B5EF4-FFF2-40B4-BE49-F238E27FC236}">
                <a16:creationId xmlns:a16="http://schemas.microsoft.com/office/drawing/2014/main" id="{6488B820-4A9A-EAC9-C575-3560BF408138}"/>
              </a:ext>
            </a:extLst>
          </p:cNvPr>
          <p:cNvSpPr>
            <a:spLocks noGrp="1"/>
          </p:cNvSpPr>
          <p:nvPr>
            <p:ph type="sldNum" sz="quarter" idx="12"/>
          </p:nvPr>
        </p:nvSpPr>
        <p:spPr>
          <a:xfrm>
            <a:off x="8741664" y="466344"/>
            <a:ext cx="2633472" cy="704088"/>
          </a:xfrm>
        </p:spPr>
        <p:txBody>
          <a:bodyPr vert="horz" lIns="91440" tIns="45720" rIns="91440" bIns="45720" rtlCol="0" anchor="ctr">
            <a:normAutofit/>
          </a:bodyPr>
          <a:lstStyle/>
          <a:p>
            <a:pPr>
              <a:lnSpc>
                <a:spcPct val="90000"/>
              </a:lnSpc>
              <a:spcAft>
                <a:spcPts val="600"/>
              </a:spcAft>
            </a:pPr>
            <a:fld id="{351B0C85-9CFF-3B42-BE74-68F1856660D0}" type="slidenum">
              <a:rPr lang="en-US" sz="4400">
                <a:solidFill>
                  <a:schemeClr val="bg1"/>
                </a:solidFill>
              </a:rPr>
              <a:pPr>
                <a:lnSpc>
                  <a:spcPct val="90000"/>
                </a:lnSpc>
                <a:spcAft>
                  <a:spcPts val="600"/>
                </a:spcAft>
              </a:pPr>
              <a:t>7</a:t>
            </a:fld>
            <a:endParaRPr lang="en-US" sz="4400">
              <a:solidFill>
                <a:schemeClr val="bg1"/>
              </a:solidFill>
            </a:endParaRPr>
          </a:p>
        </p:txBody>
      </p:sp>
      <p:pic>
        <p:nvPicPr>
          <p:cNvPr id="6" name="Picture 5">
            <a:extLst>
              <a:ext uri="{FF2B5EF4-FFF2-40B4-BE49-F238E27FC236}">
                <a16:creationId xmlns:a16="http://schemas.microsoft.com/office/drawing/2014/main" id="{3182DD1D-C23F-228F-4AFE-B96F73D46ECC}"/>
              </a:ext>
            </a:extLst>
          </p:cNvPr>
          <p:cNvPicPr>
            <a:picLocks noChangeAspect="1"/>
          </p:cNvPicPr>
          <p:nvPr/>
        </p:nvPicPr>
        <p:blipFill>
          <a:blip r:embed="rId4"/>
          <a:stretch>
            <a:fillRect/>
          </a:stretch>
        </p:blipFill>
        <p:spPr>
          <a:xfrm>
            <a:off x="9201944" y="2119310"/>
            <a:ext cx="2619375" cy="2619375"/>
          </a:xfrm>
          <a:prstGeom prst="rect">
            <a:avLst/>
          </a:prstGeom>
        </p:spPr>
      </p:pic>
    </p:spTree>
    <p:extLst>
      <p:ext uri="{BB962C8B-B14F-4D97-AF65-F5344CB8AC3E}">
        <p14:creationId xmlns:p14="http://schemas.microsoft.com/office/powerpoint/2010/main" val="404897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FA33FF-088D-4F16-95A2-2C64D353D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376EFB1-01CF-419F-ABF1-2AF02BBFCB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64595" cy="6858000"/>
          </a:xfrm>
          <a:prstGeom prst="rect">
            <a:avLst/>
          </a:prstGeom>
          <a:solidFill>
            <a:schemeClr val="bg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F9DEA15-78BD-4750-AA18-B9F28A6D5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546337" cy="6858000"/>
          </a:xfrm>
          <a:custGeom>
            <a:avLst/>
            <a:gdLst>
              <a:gd name="connsiteX0" fmla="*/ 0 w 4319042"/>
              <a:gd name="connsiteY0" fmla="*/ 0 h 6858000"/>
              <a:gd name="connsiteX1" fmla="*/ 1142888 w 4319042"/>
              <a:gd name="connsiteY1" fmla="*/ 0 h 6858000"/>
              <a:gd name="connsiteX2" fmla="*/ 4319042 w 4319042"/>
              <a:gd name="connsiteY2" fmla="*/ 6858000 h 6858000"/>
              <a:gd name="connsiteX3" fmla="*/ 0 w 43190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319042" h="6858000">
                <a:moveTo>
                  <a:pt x="0" y="0"/>
                </a:moveTo>
                <a:lnTo>
                  <a:pt x="1142888" y="0"/>
                </a:lnTo>
                <a:lnTo>
                  <a:pt x="4319042" y="6858000"/>
                </a:lnTo>
                <a:lnTo>
                  <a:pt x="0" y="6858000"/>
                </a:lnTo>
                <a:close/>
              </a:path>
            </a:pathLst>
          </a:custGeom>
          <a:solidFill>
            <a:schemeClr val="bg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954EA2B-C24A-CF30-C7A3-8C5DC9E98B32}"/>
              </a:ext>
            </a:extLst>
          </p:cNvPr>
          <p:cNvSpPr>
            <a:spLocks noGrp="1"/>
          </p:cNvSpPr>
          <p:nvPr>
            <p:ph type="title"/>
          </p:nvPr>
        </p:nvSpPr>
        <p:spPr>
          <a:xfrm>
            <a:off x="804672" y="640263"/>
            <a:ext cx="5157216" cy="1344975"/>
          </a:xfrm>
        </p:spPr>
        <p:txBody>
          <a:bodyPr>
            <a:normAutofit/>
          </a:bodyPr>
          <a:lstStyle/>
          <a:p>
            <a:r>
              <a:rPr lang="en-US" sz="4000"/>
              <a:t>Technology Research</a:t>
            </a:r>
            <a:endParaRPr lang="en-GB" sz="4000"/>
          </a:p>
        </p:txBody>
      </p:sp>
      <p:sp>
        <p:nvSpPr>
          <p:cNvPr id="3" name="Content Placeholder 2">
            <a:extLst>
              <a:ext uri="{FF2B5EF4-FFF2-40B4-BE49-F238E27FC236}">
                <a16:creationId xmlns:a16="http://schemas.microsoft.com/office/drawing/2014/main" id="{8BE2C73B-C6AD-DBF8-8F5C-DE0B600FAA04}"/>
              </a:ext>
            </a:extLst>
          </p:cNvPr>
          <p:cNvSpPr>
            <a:spLocks noGrp="1"/>
          </p:cNvSpPr>
          <p:nvPr>
            <p:ph idx="1"/>
          </p:nvPr>
        </p:nvSpPr>
        <p:spPr>
          <a:xfrm>
            <a:off x="804672" y="2121763"/>
            <a:ext cx="5157216" cy="3773010"/>
          </a:xfrm>
        </p:spPr>
        <p:txBody>
          <a:bodyPr>
            <a:normAutofit/>
          </a:bodyPr>
          <a:lstStyle/>
          <a:p>
            <a:r>
              <a:rPr lang="en-US" sz="2000"/>
              <a:t>Python</a:t>
            </a:r>
          </a:p>
          <a:p>
            <a:r>
              <a:rPr lang="en-US" sz="2000"/>
              <a:t>PRAW</a:t>
            </a:r>
          </a:p>
          <a:p>
            <a:r>
              <a:rPr lang="en-US" sz="2000"/>
              <a:t>Twitter API</a:t>
            </a:r>
          </a:p>
          <a:p>
            <a:r>
              <a:rPr lang="en-US" sz="2000"/>
              <a:t>Matplotlib</a:t>
            </a:r>
          </a:p>
          <a:p>
            <a:r>
              <a:rPr lang="en-US" sz="2000"/>
              <a:t>Pandas </a:t>
            </a:r>
            <a:endParaRPr lang="en-GB" sz="2000"/>
          </a:p>
        </p:txBody>
      </p:sp>
      <p:pic>
        <p:nvPicPr>
          <p:cNvPr id="6" name="Picture 5">
            <a:extLst>
              <a:ext uri="{FF2B5EF4-FFF2-40B4-BE49-F238E27FC236}">
                <a16:creationId xmlns:a16="http://schemas.microsoft.com/office/drawing/2014/main" id="{33766A2F-329A-8462-6D80-BFC360E69E44}"/>
              </a:ext>
            </a:extLst>
          </p:cNvPr>
          <p:cNvPicPr>
            <a:picLocks noChangeAspect="1"/>
          </p:cNvPicPr>
          <p:nvPr/>
        </p:nvPicPr>
        <p:blipFill>
          <a:blip r:embed="rId2"/>
          <a:stretch>
            <a:fillRect/>
          </a:stretch>
        </p:blipFill>
        <p:spPr>
          <a:xfrm>
            <a:off x="7840302" y="484632"/>
            <a:ext cx="2995642" cy="5733287"/>
          </a:xfrm>
          <a:prstGeom prst="rect">
            <a:avLst/>
          </a:prstGeom>
        </p:spPr>
      </p:pic>
      <p:sp>
        <p:nvSpPr>
          <p:cNvPr id="4" name="Slide Number Placeholder 3">
            <a:extLst>
              <a:ext uri="{FF2B5EF4-FFF2-40B4-BE49-F238E27FC236}">
                <a16:creationId xmlns:a16="http://schemas.microsoft.com/office/drawing/2014/main" id="{D14A58D6-1D6D-F050-D509-93B845ED0171}"/>
              </a:ext>
            </a:extLst>
          </p:cNvPr>
          <p:cNvSpPr>
            <a:spLocks noGrp="1"/>
          </p:cNvSpPr>
          <p:nvPr>
            <p:ph type="sldNum" sz="quarter" idx="12"/>
          </p:nvPr>
        </p:nvSpPr>
        <p:spPr>
          <a:xfrm>
            <a:off x="10260418" y="6356350"/>
            <a:ext cx="1096429" cy="365125"/>
          </a:xfrm>
        </p:spPr>
        <p:txBody>
          <a:bodyPr>
            <a:normAutofit/>
          </a:bodyPr>
          <a:lstStyle/>
          <a:p>
            <a:pPr>
              <a:spcAft>
                <a:spcPts val="600"/>
              </a:spcAft>
            </a:pPr>
            <a:fld id="{351B0C85-9CFF-3B42-BE74-68F1856660D0}" type="slidenum">
              <a:rPr lang="en-US">
                <a:solidFill>
                  <a:schemeClr val="bg1">
                    <a:alpha val="80000"/>
                  </a:schemeClr>
                </a:solidFill>
              </a:rPr>
              <a:pPr>
                <a:spcAft>
                  <a:spcPts val="600"/>
                </a:spcAft>
              </a:pPr>
              <a:t>8</a:t>
            </a:fld>
            <a:endParaRPr lang="en-US">
              <a:solidFill>
                <a:schemeClr val="bg1">
                  <a:alpha val="80000"/>
                </a:schemeClr>
              </a:solidFill>
            </a:endParaRPr>
          </a:p>
        </p:txBody>
      </p:sp>
    </p:spTree>
    <p:extLst>
      <p:ext uri="{BB962C8B-B14F-4D97-AF65-F5344CB8AC3E}">
        <p14:creationId xmlns:p14="http://schemas.microsoft.com/office/powerpoint/2010/main" val="253263557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4000">
                <a:solidFill>
                  <a:srgbClr val="FFFFFF"/>
                </a:solidFill>
              </a:rPr>
              <a:t>Project Aims</a:t>
            </a:r>
          </a:p>
        </p:txBody>
      </p:sp>
      <p:sp>
        <p:nvSpPr>
          <p:cNvPr id="4" name="Slide Number Placeholder 3"/>
          <p:cNvSpPr>
            <a:spLocks noGrp="1"/>
          </p:cNvSpPr>
          <p:nvPr>
            <p:ph type="sldNum" sz="quarter" idx="12"/>
          </p:nvPr>
        </p:nvSpPr>
        <p:spPr>
          <a:xfrm>
            <a:off x="11704320" y="6455664"/>
            <a:ext cx="448056" cy="365125"/>
          </a:xfrm>
        </p:spPr>
        <p:txBody>
          <a:bodyPr>
            <a:normAutofit/>
          </a:bodyPr>
          <a:lstStyle/>
          <a:p>
            <a:pPr>
              <a:spcAft>
                <a:spcPts val="600"/>
              </a:spcAft>
            </a:pPr>
            <a:fld id="{351B0C85-9CFF-3B42-BE74-68F1856660D0}" type="slidenum">
              <a:rPr lang="en-US" sz="1100">
                <a:solidFill>
                  <a:schemeClr val="tx1">
                    <a:lumMod val="50000"/>
                    <a:lumOff val="50000"/>
                  </a:schemeClr>
                </a:solidFill>
              </a:rPr>
              <a:pPr>
                <a:spcAft>
                  <a:spcPts val="600"/>
                </a:spcAft>
              </a:pPr>
              <a:t>9</a:t>
            </a:fld>
            <a:endParaRPr lang="en-US" sz="1100">
              <a:solidFill>
                <a:schemeClr val="tx1">
                  <a:lumMod val="50000"/>
                  <a:lumOff val="50000"/>
                </a:schemeClr>
              </a:solidFill>
            </a:endParaRPr>
          </a:p>
        </p:txBody>
      </p:sp>
      <p:graphicFrame>
        <p:nvGraphicFramePr>
          <p:cNvPr id="6" name="Content Placeholder 2">
            <a:extLst>
              <a:ext uri="{FF2B5EF4-FFF2-40B4-BE49-F238E27FC236}">
                <a16:creationId xmlns:a16="http://schemas.microsoft.com/office/drawing/2014/main" id="{5804D825-4602-44E7-DFB5-FD92F452F22E}"/>
              </a:ext>
            </a:extLst>
          </p:cNvPr>
          <p:cNvGraphicFramePr>
            <a:graphicFrameLocks noGrp="1"/>
          </p:cNvGraphicFramePr>
          <p:nvPr>
            <p:ph idx="1"/>
            <p:extLst>
              <p:ext uri="{D42A27DB-BD31-4B8C-83A1-F6EECF244321}">
                <p14:modId xmlns:p14="http://schemas.microsoft.com/office/powerpoint/2010/main" val="1867912852"/>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146698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505</TotalTime>
  <Words>690</Words>
  <Application>Microsoft Office PowerPoint</Application>
  <PresentationFormat>Widescreen</PresentationFormat>
  <Paragraphs>122</Paragraphs>
  <Slides>34</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WallStreetBets Stock Sentiment Analysis</vt:lpstr>
      <vt:lpstr>Project Objectives</vt:lpstr>
      <vt:lpstr>Literature Review Findings and Problem Investigated</vt:lpstr>
      <vt:lpstr>Influence of Social Media on the Stock Market</vt:lpstr>
      <vt:lpstr>WallStreetBets Investing vs Traditional Long-Term Investing</vt:lpstr>
      <vt:lpstr>GME Meme Stock Case Study</vt:lpstr>
      <vt:lpstr>Market Research</vt:lpstr>
      <vt:lpstr>Technology Research</vt:lpstr>
      <vt:lpstr>Project Aims</vt:lpstr>
      <vt:lpstr>Implementation of Solution</vt:lpstr>
      <vt:lpstr>Django Backbone</vt:lpstr>
      <vt:lpstr>PowerPoint Presentation</vt:lpstr>
      <vt:lpstr>The Python Reddit API Wrapper (PRAW)</vt:lpstr>
      <vt:lpstr>Twitter API</vt:lpstr>
      <vt:lpstr>Creating the Model using BERT</vt:lpstr>
      <vt:lpstr>Creating the dataset</vt:lpstr>
      <vt:lpstr>Preprocessing Twitter Stream/Creating Dataset</vt:lpstr>
      <vt:lpstr>Processing Dataset</vt:lpstr>
      <vt:lpstr>Fine tuning the model / training the dataset</vt:lpstr>
      <vt:lpstr>Predicting new text</vt:lpstr>
      <vt:lpstr>Importing to webapp</vt:lpstr>
      <vt:lpstr>HTML Pages</vt:lpstr>
      <vt:lpstr>JavaScript + Triggering Scripts</vt:lpstr>
      <vt:lpstr>Reddit Analysis</vt:lpstr>
      <vt:lpstr>Twitter Analysis</vt:lpstr>
      <vt:lpstr>DEMO</vt:lpstr>
      <vt:lpstr>Problems Encountered</vt:lpstr>
      <vt:lpstr>Evaluation through testing</vt:lpstr>
      <vt:lpstr>Browser Compatibility</vt:lpstr>
      <vt:lpstr>User Testing</vt:lpstr>
      <vt:lpstr>Unit Testing</vt:lpstr>
      <vt:lpstr>Prediction Testing</vt:lpstr>
      <vt:lpstr>Future Improvements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Title</dc:title>
  <dc:creator>Usman Naeem</dc:creator>
  <cp:lastModifiedBy>Bishes Limbu</cp:lastModifiedBy>
  <cp:revision>12</cp:revision>
  <dcterms:created xsi:type="dcterms:W3CDTF">2015-11-09T21:30:07Z</dcterms:created>
  <dcterms:modified xsi:type="dcterms:W3CDTF">2022-05-05T16:28:08Z</dcterms:modified>
</cp:coreProperties>
</file>